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303" r:id="rId3"/>
    <p:sldId id="262" r:id="rId4"/>
    <p:sldId id="263" r:id="rId5"/>
    <p:sldId id="264" r:id="rId6"/>
    <p:sldId id="265" r:id="rId7"/>
    <p:sldId id="266" r:id="rId8"/>
    <p:sldId id="267" r:id="rId9"/>
    <p:sldId id="268" r:id="rId10"/>
    <p:sldId id="29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98" r:id="rId25"/>
    <p:sldId id="284" r:id="rId26"/>
    <p:sldId id="285" r:id="rId27"/>
    <p:sldId id="286" r:id="rId28"/>
    <p:sldId id="287" r:id="rId29"/>
    <p:sldId id="302" r:id="rId30"/>
    <p:sldId id="288" r:id="rId31"/>
    <p:sldId id="289" r:id="rId32"/>
    <p:sldId id="290" r:id="rId33"/>
    <p:sldId id="291" r:id="rId34"/>
    <p:sldId id="292" r:id="rId35"/>
    <p:sldId id="293" r:id="rId36"/>
    <p:sldId id="294" r:id="rId37"/>
    <p:sldId id="295" r:id="rId38"/>
    <p:sldId id="296" r:id="rId39"/>
    <p:sldId id="300" r:id="rId40"/>
    <p:sldId id="301" r:id="rId41"/>
  </p:sldIdLst>
  <p:sldSz cx="12192000" cy="6858000"/>
  <p:notesSz cx="6858000" cy="91011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klin Wmson" userId="a4e1439e2781ac38" providerId="LiveId" clId="{21F0F592-1C6A-4BBE-ABE0-50E4D84F6DD4}"/>
    <pc:docChg chg="undo custSel addSld delSld modSld">
      <pc:chgData name="Franklin Wmson" userId="a4e1439e2781ac38" providerId="LiveId" clId="{21F0F592-1C6A-4BBE-ABE0-50E4D84F6DD4}" dt="2022-03-10T15:54:55.206" v="34" actId="403"/>
      <pc:docMkLst>
        <pc:docMk/>
      </pc:docMkLst>
      <pc:sldChg chg="modSp mod">
        <pc:chgData name="Franklin Wmson" userId="a4e1439e2781ac38" providerId="LiveId" clId="{21F0F592-1C6A-4BBE-ABE0-50E4D84F6DD4}" dt="2022-03-06T01:31:10.811" v="20" actId="6549"/>
        <pc:sldMkLst>
          <pc:docMk/>
          <pc:sldMk cId="2003984707" sldId="261"/>
        </pc:sldMkLst>
        <pc:spChg chg="mod">
          <ac:chgData name="Franklin Wmson" userId="a4e1439e2781ac38" providerId="LiveId" clId="{21F0F592-1C6A-4BBE-ABE0-50E4D84F6DD4}" dt="2022-03-06T01:31:10.811" v="20" actId="6549"/>
          <ac:spMkLst>
            <pc:docMk/>
            <pc:sldMk cId="2003984707" sldId="261"/>
            <ac:spMk id="8" creationId="{C5A8627A-2EA7-44B4-90FA-39224EDD12ED}"/>
          </ac:spMkLst>
        </pc:spChg>
      </pc:sldChg>
      <pc:sldChg chg="addSp modSp new mod">
        <pc:chgData name="Franklin Wmson" userId="a4e1439e2781ac38" providerId="LiveId" clId="{21F0F592-1C6A-4BBE-ABE0-50E4D84F6DD4}" dt="2022-03-10T15:54:55.206" v="34" actId="403"/>
        <pc:sldMkLst>
          <pc:docMk/>
          <pc:sldMk cId="2026470340" sldId="303"/>
        </pc:sldMkLst>
        <pc:spChg chg="add mod">
          <ac:chgData name="Franklin Wmson" userId="a4e1439e2781ac38" providerId="LiveId" clId="{21F0F592-1C6A-4BBE-ABE0-50E4D84F6DD4}" dt="2022-03-10T15:54:55.206" v="34" actId="403"/>
          <ac:spMkLst>
            <pc:docMk/>
            <pc:sldMk cId="2026470340" sldId="303"/>
            <ac:spMk id="3" creationId="{1C46A868-7756-45B3-86CD-EF0C850F458B}"/>
          </ac:spMkLst>
        </pc:spChg>
      </pc:sldChg>
      <pc:sldChg chg="new del">
        <pc:chgData name="Franklin Wmson" userId="a4e1439e2781ac38" providerId="LiveId" clId="{21F0F592-1C6A-4BBE-ABE0-50E4D84F6DD4}" dt="2022-03-10T15:52:12.370" v="22" actId="680"/>
        <pc:sldMkLst>
          <pc:docMk/>
          <pc:sldMk cId="2916835576" sldId="30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771F1-6274-4559-9260-64BA3976BFF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DC2EA08-AAB1-4A80-9626-3909D2318D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DF64567-729E-44AB-853A-24F6C76375B2}"/>
              </a:ext>
            </a:extLst>
          </p:cNvPr>
          <p:cNvSpPr>
            <a:spLocks noGrp="1"/>
          </p:cNvSpPr>
          <p:nvPr>
            <p:ph type="dt" sz="half" idx="10"/>
          </p:nvPr>
        </p:nvSpPr>
        <p:spPr/>
        <p:txBody>
          <a:bodyPr/>
          <a:lstStyle/>
          <a:p>
            <a:fld id="{7B1D15A6-B7B4-44F7-9CA3-92EDB5D89CEA}" type="datetimeFigureOut">
              <a:rPr lang="en-US" smtClean="0"/>
              <a:t>3/10/2022</a:t>
            </a:fld>
            <a:endParaRPr lang="en-US"/>
          </a:p>
        </p:txBody>
      </p:sp>
      <p:sp>
        <p:nvSpPr>
          <p:cNvPr id="5" name="Footer Placeholder 4">
            <a:extLst>
              <a:ext uri="{FF2B5EF4-FFF2-40B4-BE49-F238E27FC236}">
                <a16:creationId xmlns:a16="http://schemas.microsoft.com/office/drawing/2014/main" id="{511AA4B1-C129-42E4-8152-F9988F3A45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01CC9B-F0A5-41FD-AA4F-9E3B4505AE23}"/>
              </a:ext>
            </a:extLst>
          </p:cNvPr>
          <p:cNvSpPr>
            <a:spLocks noGrp="1"/>
          </p:cNvSpPr>
          <p:nvPr>
            <p:ph type="sldNum" sz="quarter" idx="12"/>
          </p:nvPr>
        </p:nvSpPr>
        <p:spPr/>
        <p:txBody>
          <a:bodyPr/>
          <a:lstStyle/>
          <a:p>
            <a:fld id="{2C020161-D8EB-460A-A0F0-A2BBF1551F5E}" type="slidenum">
              <a:rPr lang="en-US" smtClean="0"/>
              <a:t>‹#›</a:t>
            </a:fld>
            <a:endParaRPr lang="en-US"/>
          </a:p>
        </p:txBody>
      </p:sp>
    </p:spTree>
    <p:extLst>
      <p:ext uri="{BB962C8B-B14F-4D97-AF65-F5344CB8AC3E}">
        <p14:creationId xmlns:p14="http://schemas.microsoft.com/office/powerpoint/2010/main" val="947627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435AF-843D-4E4A-AAA0-66758E652E3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D04CA5-EB14-4056-85DE-3F1ED92713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0AFF67-E066-44CE-A951-5397E26BF200}"/>
              </a:ext>
            </a:extLst>
          </p:cNvPr>
          <p:cNvSpPr>
            <a:spLocks noGrp="1"/>
          </p:cNvSpPr>
          <p:nvPr>
            <p:ph type="dt" sz="half" idx="10"/>
          </p:nvPr>
        </p:nvSpPr>
        <p:spPr/>
        <p:txBody>
          <a:bodyPr/>
          <a:lstStyle/>
          <a:p>
            <a:fld id="{7B1D15A6-B7B4-44F7-9CA3-92EDB5D89CEA}" type="datetimeFigureOut">
              <a:rPr lang="en-US" smtClean="0"/>
              <a:t>3/10/2022</a:t>
            </a:fld>
            <a:endParaRPr lang="en-US"/>
          </a:p>
        </p:txBody>
      </p:sp>
      <p:sp>
        <p:nvSpPr>
          <p:cNvPr id="5" name="Footer Placeholder 4">
            <a:extLst>
              <a:ext uri="{FF2B5EF4-FFF2-40B4-BE49-F238E27FC236}">
                <a16:creationId xmlns:a16="http://schemas.microsoft.com/office/drawing/2014/main" id="{E170A0C7-7E63-423C-8052-884EEC6B82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B53ECD-D786-4C0B-8B21-C0DD3126E5AC}"/>
              </a:ext>
            </a:extLst>
          </p:cNvPr>
          <p:cNvSpPr>
            <a:spLocks noGrp="1"/>
          </p:cNvSpPr>
          <p:nvPr>
            <p:ph type="sldNum" sz="quarter" idx="12"/>
          </p:nvPr>
        </p:nvSpPr>
        <p:spPr/>
        <p:txBody>
          <a:bodyPr/>
          <a:lstStyle/>
          <a:p>
            <a:fld id="{2C020161-D8EB-460A-A0F0-A2BBF1551F5E}" type="slidenum">
              <a:rPr lang="en-US" smtClean="0"/>
              <a:t>‹#›</a:t>
            </a:fld>
            <a:endParaRPr lang="en-US"/>
          </a:p>
        </p:txBody>
      </p:sp>
    </p:spTree>
    <p:extLst>
      <p:ext uri="{BB962C8B-B14F-4D97-AF65-F5344CB8AC3E}">
        <p14:creationId xmlns:p14="http://schemas.microsoft.com/office/powerpoint/2010/main" val="3639663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E16BC0-8609-47FF-812F-21FEEB76F90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085A585-4171-4460-8417-2BD8C98479B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E01756-C381-4861-BF37-C15C6B142C97}"/>
              </a:ext>
            </a:extLst>
          </p:cNvPr>
          <p:cNvSpPr>
            <a:spLocks noGrp="1"/>
          </p:cNvSpPr>
          <p:nvPr>
            <p:ph type="dt" sz="half" idx="10"/>
          </p:nvPr>
        </p:nvSpPr>
        <p:spPr/>
        <p:txBody>
          <a:bodyPr/>
          <a:lstStyle/>
          <a:p>
            <a:fld id="{7B1D15A6-B7B4-44F7-9CA3-92EDB5D89CEA}" type="datetimeFigureOut">
              <a:rPr lang="en-US" smtClean="0"/>
              <a:t>3/10/2022</a:t>
            </a:fld>
            <a:endParaRPr lang="en-US"/>
          </a:p>
        </p:txBody>
      </p:sp>
      <p:sp>
        <p:nvSpPr>
          <p:cNvPr id="5" name="Footer Placeholder 4">
            <a:extLst>
              <a:ext uri="{FF2B5EF4-FFF2-40B4-BE49-F238E27FC236}">
                <a16:creationId xmlns:a16="http://schemas.microsoft.com/office/drawing/2014/main" id="{8E2B9C7D-5F2D-4822-9054-61B3EE10C3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74BFED-EF0E-46AD-968A-77B82EB7A4CF}"/>
              </a:ext>
            </a:extLst>
          </p:cNvPr>
          <p:cNvSpPr>
            <a:spLocks noGrp="1"/>
          </p:cNvSpPr>
          <p:nvPr>
            <p:ph type="sldNum" sz="quarter" idx="12"/>
          </p:nvPr>
        </p:nvSpPr>
        <p:spPr/>
        <p:txBody>
          <a:bodyPr/>
          <a:lstStyle/>
          <a:p>
            <a:fld id="{2C020161-D8EB-460A-A0F0-A2BBF1551F5E}" type="slidenum">
              <a:rPr lang="en-US" smtClean="0"/>
              <a:t>‹#›</a:t>
            </a:fld>
            <a:endParaRPr lang="en-US"/>
          </a:p>
        </p:txBody>
      </p:sp>
    </p:spTree>
    <p:extLst>
      <p:ext uri="{BB962C8B-B14F-4D97-AF65-F5344CB8AC3E}">
        <p14:creationId xmlns:p14="http://schemas.microsoft.com/office/powerpoint/2010/main" val="1928353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8A9D4-E25A-48DF-B111-348CC8DF40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34B142-E304-43EC-93D1-003E6850A0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A9FDF9-4A0B-4CB4-B5D0-1389E16603A8}"/>
              </a:ext>
            </a:extLst>
          </p:cNvPr>
          <p:cNvSpPr>
            <a:spLocks noGrp="1"/>
          </p:cNvSpPr>
          <p:nvPr>
            <p:ph type="dt" sz="half" idx="10"/>
          </p:nvPr>
        </p:nvSpPr>
        <p:spPr/>
        <p:txBody>
          <a:bodyPr/>
          <a:lstStyle/>
          <a:p>
            <a:fld id="{7B1D15A6-B7B4-44F7-9CA3-92EDB5D89CEA}" type="datetimeFigureOut">
              <a:rPr lang="en-US" smtClean="0"/>
              <a:t>3/10/2022</a:t>
            </a:fld>
            <a:endParaRPr lang="en-US"/>
          </a:p>
        </p:txBody>
      </p:sp>
      <p:sp>
        <p:nvSpPr>
          <p:cNvPr id="5" name="Footer Placeholder 4">
            <a:extLst>
              <a:ext uri="{FF2B5EF4-FFF2-40B4-BE49-F238E27FC236}">
                <a16:creationId xmlns:a16="http://schemas.microsoft.com/office/drawing/2014/main" id="{977FBE26-2249-403E-B71F-3DEFDDDE54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C7E578-DCBA-4CD7-809A-2B3D4074FC9F}"/>
              </a:ext>
            </a:extLst>
          </p:cNvPr>
          <p:cNvSpPr>
            <a:spLocks noGrp="1"/>
          </p:cNvSpPr>
          <p:nvPr>
            <p:ph type="sldNum" sz="quarter" idx="12"/>
          </p:nvPr>
        </p:nvSpPr>
        <p:spPr/>
        <p:txBody>
          <a:bodyPr/>
          <a:lstStyle/>
          <a:p>
            <a:fld id="{2C020161-D8EB-460A-A0F0-A2BBF1551F5E}" type="slidenum">
              <a:rPr lang="en-US" smtClean="0"/>
              <a:t>‹#›</a:t>
            </a:fld>
            <a:endParaRPr lang="en-US"/>
          </a:p>
        </p:txBody>
      </p:sp>
    </p:spTree>
    <p:extLst>
      <p:ext uri="{BB962C8B-B14F-4D97-AF65-F5344CB8AC3E}">
        <p14:creationId xmlns:p14="http://schemas.microsoft.com/office/powerpoint/2010/main" val="3770082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8AB10-2D5F-446E-AD9B-EAFF0273649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20164A0-E818-4EAA-A1D1-B5249503CC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DE1F4D-A279-482A-8A02-B3F8D96DBA26}"/>
              </a:ext>
            </a:extLst>
          </p:cNvPr>
          <p:cNvSpPr>
            <a:spLocks noGrp="1"/>
          </p:cNvSpPr>
          <p:nvPr>
            <p:ph type="dt" sz="half" idx="10"/>
          </p:nvPr>
        </p:nvSpPr>
        <p:spPr/>
        <p:txBody>
          <a:bodyPr/>
          <a:lstStyle/>
          <a:p>
            <a:fld id="{7B1D15A6-B7B4-44F7-9CA3-92EDB5D89CEA}" type="datetimeFigureOut">
              <a:rPr lang="en-US" smtClean="0"/>
              <a:t>3/10/2022</a:t>
            </a:fld>
            <a:endParaRPr lang="en-US"/>
          </a:p>
        </p:txBody>
      </p:sp>
      <p:sp>
        <p:nvSpPr>
          <p:cNvPr id="5" name="Footer Placeholder 4">
            <a:extLst>
              <a:ext uri="{FF2B5EF4-FFF2-40B4-BE49-F238E27FC236}">
                <a16:creationId xmlns:a16="http://schemas.microsoft.com/office/drawing/2014/main" id="{8C311808-BB50-46D5-9D1F-BA8D8661C5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5A820B-1D91-48A4-A949-BE5FC8B06BC7}"/>
              </a:ext>
            </a:extLst>
          </p:cNvPr>
          <p:cNvSpPr>
            <a:spLocks noGrp="1"/>
          </p:cNvSpPr>
          <p:nvPr>
            <p:ph type="sldNum" sz="quarter" idx="12"/>
          </p:nvPr>
        </p:nvSpPr>
        <p:spPr/>
        <p:txBody>
          <a:bodyPr/>
          <a:lstStyle/>
          <a:p>
            <a:fld id="{2C020161-D8EB-460A-A0F0-A2BBF1551F5E}" type="slidenum">
              <a:rPr lang="en-US" smtClean="0"/>
              <a:t>‹#›</a:t>
            </a:fld>
            <a:endParaRPr lang="en-US"/>
          </a:p>
        </p:txBody>
      </p:sp>
    </p:spTree>
    <p:extLst>
      <p:ext uri="{BB962C8B-B14F-4D97-AF65-F5344CB8AC3E}">
        <p14:creationId xmlns:p14="http://schemas.microsoft.com/office/powerpoint/2010/main" val="302805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8074B-B29C-4C44-BF4C-7B26040663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8F69AE-C8D0-4ED9-957C-C9A25902B7D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1E9943F-41B4-4C3E-A9CD-6974D221F08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ED27088-057F-43AC-AE03-19C2C553FAAB}"/>
              </a:ext>
            </a:extLst>
          </p:cNvPr>
          <p:cNvSpPr>
            <a:spLocks noGrp="1"/>
          </p:cNvSpPr>
          <p:nvPr>
            <p:ph type="dt" sz="half" idx="10"/>
          </p:nvPr>
        </p:nvSpPr>
        <p:spPr/>
        <p:txBody>
          <a:bodyPr/>
          <a:lstStyle/>
          <a:p>
            <a:fld id="{7B1D15A6-B7B4-44F7-9CA3-92EDB5D89CEA}" type="datetimeFigureOut">
              <a:rPr lang="en-US" smtClean="0"/>
              <a:t>3/10/2022</a:t>
            </a:fld>
            <a:endParaRPr lang="en-US"/>
          </a:p>
        </p:txBody>
      </p:sp>
      <p:sp>
        <p:nvSpPr>
          <p:cNvPr id="6" name="Footer Placeholder 5">
            <a:extLst>
              <a:ext uri="{FF2B5EF4-FFF2-40B4-BE49-F238E27FC236}">
                <a16:creationId xmlns:a16="http://schemas.microsoft.com/office/drawing/2014/main" id="{37B23B82-4708-4E35-9E62-ACB68E5283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E99966-7988-4CE1-ADB6-00EF0F523DC5}"/>
              </a:ext>
            </a:extLst>
          </p:cNvPr>
          <p:cNvSpPr>
            <a:spLocks noGrp="1"/>
          </p:cNvSpPr>
          <p:nvPr>
            <p:ph type="sldNum" sz="quarter" idx="12"/>
          </p:nvPr>
        </p:nvSpPr>
        <p:spPr/>
        <p:txBody>
          <a:bodyPr/>
          <a:lstStyle/>
          <a:p>
            <a:fld id="{2C020161-D8EB-460A-A0F0-A2BBF1551F5E}" type="slidenum">
              <a:rPr lang="en-US" smtClean="0"/>
              <a:t>‹#›</a:t>
            </a:fld>
            <a:endParaRPr lang="en-US"/>
          </a:p>
        </p:txBody>
      </p:sp>
    </p:spTree>
    <p:extLst>
      <p:ext uri="{BB962C8B-B14F-4D97-AF65-F5344CB8AC3E}">
        <p14:creationId xmlns:p14="http://schemas.microsoft.com/office/powerpoint/2010/main" val="145332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C6077-8D21-4C86-B99F-C937DD79E45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83185E1-52CF-4BF5-9CE9-B7A2F8725F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556D37E-386C-4CFC-B4BA-A8055B7256F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D19BF77-90D2-42A4-B924-7C380A714F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C25B362-314A-46C6-AED3-9F52E6ABCEF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7018DFC-0E73-4969-AFC4-0398857F6B08}"/>
              </a:ext>
            </a:extLst>
          </p:cNvPr>
          <p:cNvSpPr>
            <a:spLocks noGrp="1"/>
          </p:cNvSpPr>
          <p:nvPr>
            <p:ph type="dt" sz="half" idx="10"/>
          </p:nvPr>
        </p:nvSpPr>
        <p:spPr/>
        <p:txBody>
          <a:bodyPr/>
          <a:lstStyle/>
          <a:p>
            <a:fld id="{7B1D15A6-B7B4-44F7-9CA3-92EDB5D89CEA}" type="datetimeFigureOut">
              <a:rPr lang="en-US" smtClean="0"/>
              <a:t>3/10/2022</a:t>
            </a:fld>
            <a:endParaRPr lang="en-US"/>
          </a:p>
        </p:txBody>
      </p:sp>
      <p:sp>
        <p:nvSpPr>
          <p:cNvPr id="8" name="Footer Placeholder 7">
            <a:extLst>
              <a:ext uri="{FF2B5EF4-FFF2-40B4-BE49-F238E27FC236}">
                <a16:creationId xmlns:a16="http://schemas.microsoft.com/office/drawing/2014/main" id="{01CDD10A-284F-49AF-98B5-DE14C8EAC18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32E6F01-46E0-4389-A688-1E9DB09D97E0}"/>
              </a:ext>
            </a:extLst>
          </p:cNvPr>
          <p:cNvSpPr>
            <a:spLocks noGrp="1"/>
          </p:cNvSpPr>
          <p:nvPr>
            <p:ph type="sldNum" sz="quarter" idx="12"/>
          </p:nvPr>
        </p:nvSpPr>
        <p:spPr/>
        <p:txBody>
          <a:bodyPr/>
          <a:lstStyle/>
          <a:p>
            <a:fld id="{2C020161-D8EB-460A-A0F0-A2BBF1551F5E}" type="slidenum">
              <a:rPr lang="en-US" smtClean="0"/>
              <a:t>‹#›</a:t>
            </a:fld>
            <a:endParaRPr lang="en-US"/>
          </a:p>
        </p:txBody>
      </p:sp>
    </p:spTree>
    <p:extLst>
      <p:ext uri="{BB962C8B-B14F-4D97-AF65-F5344CB8AC3E}">
        <p14:creationId xmlns:p14="http://schemas.microsoft.com/office/powerpoint/2010/main" val="1360005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DE3B5-A07F-40E9-B26E-C74F0769683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79A929-8B6A-4B5F-8899-84964748C743}"/>
              </a:ext>
            </a:extLst>
          </p:cNvPr>
          <p:cNvSpPr>
            <a:spLocks noGrp="1"/>
          </p:cNvSpPr>
          <p:nvPr>
            <p:ph type="dt" sz="half" idx="10"/>
          </p:nvPr>
        </p:nvSpPr>
        <p:spPr/>
        <p:txBody>
          <a:bodyPr/>
          <a:lstStyle/>
          <a:p>
            <a:fld id="{7B1D15A6-B7B4-44F7-9CA3-92EDB5D89CEA}" type="datetimeFigureOut">
              <a:rPr lang="en-US" smtClean="0"/>
              <a:t>3/10/2022</a:t>
            </a:fld>
            <a:endParaRPr lang="en-US"/>
          </a:p>
        </p:txBody>
      </p:sp>
      <p:sp>
        <p:nvSpPr>
          <p:cNvPr id="4" name="Footer Placeholder 3">
            <a:extLst>
              <a:ext uri="{FF2B5EF4-FFF2-40B4-BE49-F238E27FC236}">
                <a16:creationId xmlns:a16="http://schemas.microsoft.com/office/drawing/2014/main" id="{1E41C12D-9AF8-4358-8015-0F0C7945655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B88893A-F667-4043-A93C-60A6443FCDB9}"/>
              </a:ext>
            </a:extLst>
          </p:cNvPr>
          <p:cNvSpPr>
            <a:spLocks noGrp="1"/>
          </p:cNvSpPr>
          <p:nvPr>
            <p:ph type="sldNum" sz="quarter" idx="12"/>
          </p:nvPr>
        </p:nvSpPr>
        <p:spPr/>
        <p:txBody>
          <a:bodyPr/>
          <a:lstStyle/>
          <a:p>
            <a:fld id="{2C020161-D8EB-460A-A0F0-A2BBF1551F5E}" type="slidenum">
              <a:rPr lang="en-US" smtClean="0"/>
              <a:t>‹#›</a:t>
            </a:fld>
            <a:endParaRPr lang="en-US"/>
          </a:p>
        </p:txBody>
      </p:sp>
    </p:spTree>
    <p:extLst>
      <p:ext uri="{BB962C8B-B14F-4D97-AF65-F5344CB8AC3E}">
        <p14:creationId xmlns:p14="http://schemas.microsoft.com/office/powerpoint/2010/main" val="921621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F7802D-81F6-4ACE-973C-160FEE88FC86}"/>
              </a:ext>
            </a:extLst>
          </p:cNvPr>
          <p:cNvSpPr>
            <a:spLocks noGrp="1"/>
          </p:cNvSpPr>
          <p:nvPr>
            <p:ph type="dt" sz="half" idx="10"/>
          </p:nvPr>
        </p:nvSpPr>
        <p:spPr/>
        <p:txBody>
          <a:bodyPr/>
          <a:lstStyle/>
          <a:p>
            <a:fld id="{7B1D15A6-B7B4-44F7-9CA3-92EDB5D89CEA}" type="datetimeFigureOut">
              <a:rPr lang="en-US" smtClean="0"/>
              <a:t>3/10/2022</a:t>
            </a:fld>
            <a:endParaRPr lang="en-US"/>
          </a:p>
        </p:txBody>
      </p:sp>
      <p:sp>
        <p:nvSpPr>
          <p:cNvPr id="3" name="Footer Placeholder 2">
            <a:extLst>
              <a:ext uri="{FF2B5EF4-FFF2-40B4-BE49-F238E27FC236}">
                <a16:creationId xmlns:a16="http://schemas.microsoft.com/office/drawing/2014/main" id="{781D85BC-5C6D-4820-8A84-FB69CCA7A7E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1B13CDC-381C-4C6A-829B-EAC071359942}"/>
              </a:ext>
            </a:extLst>
          </p:cNvPr>
          <p:cNvSpPr>
            <a:spLocks noGrp="1"/>
          </p:cNvSpPr>
          <p:nvPr>
            <p:ph type="sldNum" sz="quarter" idx="12"/>
          </p:nvPr>
        </p:nvSpPr>
        <p:spPr/>
        <p:txBody>
          <a:bodyPr/>
          <a:lstStyle/>
          <a:p>
            <a:fld id="{2C020161-D8EB-460A-A0F0-A2BBF1551F5E}" type="slidenum">
              <a:rPr lang="en-US" smtClean="0"/>
              <a:t>‹#›</a:t>
            </a:fld>
            <a:endParaRPr lang="en-US"/>
          </a:p>
        </p:txBody>
      </p:sp>
    </p:spTree>
    <p:extLst>
      <p:ext uri="{BB962C8B-B14F-4D97-AF65-F5344CB8AC3E}">
        <p14:creationId xmlns:p14="http://schemas.microsoft.com/office/powerpoint/2010/main" val="2048309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AF70F-9009-4C01-A681-2CDA72F050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E654E3A-4DB0-4F0A-83F3-E0BEFAFE83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3F999D2-6F76-471A-9D86-950B72125A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627371-F7AB-46BC-A1F2-10626F325794}"/>
              </a:ext>
            </a:extLst>
          </p:cNvPr>
          <p:cNvSpPr>
            <a:spLocks noGrp="1"/>
          </p:cNvSpPr>
          <p:nvPr>
            <p:ph type="dt" sz="half" idx="10"/>
          </p:nvPr>
        </p:nvSpPr>
        <p:spPr/>
        <p:txBody>
          <a:bodyPr/>
          <a:lstStyle/>
          <a:p>
            <a:fld id="{7B1D15A6-B7B4-44F7-9CA3-92EDB5D89CEA}" type="datetimeFigureOut">
              <a:rPr lang="en-US" smtClean="0"/>
              <a:t>3/10/2022</a:t>
            </a:fld>
            <a:endParaRPr lang="en-US"/>
          </a:p>
        </p:txBody>
      </p:sp>
      <p:sp>
        <p:nvSpPr>
          <p:cNvPr id="6" name="Footer Placeholder 5">
            <a:extLst>
              <a:ext uri="{FF2B5EF4-FFF2-40B4-BE49-F238E27FC236}">
                <a16:creationId xmlns:a16="http://schemas.microsoft.com/office/drawing/2014/main" id="{121418BE-7408-4BA5-827E-0B7FDAC401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649CFA-FA21-440D-863B-969B976337F7}"/>
              </a:ext>
            </a:extLst>
          </p:cNvPr>
          <p:cNvSpPr>
            <a:spLocks noGrp="1"/>
          </p:cNvSpPr>
          <p:nvPr>
            <p:ph type="sldNum" sz="quarter" idx="12"/>
          </p:nvPr>
        </p:nvSpPr>
        <p:spPr/>
        <p:txBody>
          <a:bodyPr/>
          <a:lstStyle/>
          <a:p>
            <a:fld id="{2C020161-D8EB-460A-A0F0-A2BBF1551F5E}" type="slidenum">
              <a:rPr lang="en-US" smtClean="0"/>
              <a:t>‹#›</a:t>
            </a:fld>
            <a:endParaRPr lang="en-US"/>
          </a:p>
        </p:txBody>
      </p:sp>
    </p:spTree>
    <p:extLst>
      <p:ext uri="{BB962C8B-B14F-4D97-AF65-F5344CB8AC3E}">
        <p14:creationId xmlns:p14="http://schemas.microsoft.com/office/powerpoint/2010/main" val="2340087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B3CBE-B4EC-44F1-95DE-A89288A700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C746D34-B9CE-4862-906A-65928292D7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17E3E61-68CE-4465-98CF-1FC3C7C583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CA114C-A8EF-41AA-B589-9389FD197448}"/>
              </a:ext>
            </a:extLst>
          </p:cNvPr>
          <p:cNvSpPr>
            <a:spLocks noGrp="1"/>
          </p:cNvSpPr>
          <p:nvPr>
            <p:ph type="dt" sz="half" idx="10"/>
          </p:nvPr>
        </p:nvSpPr>
        <p:spPr/>
        <p:txBody>
          <a:bodyPr/>
          <a:lstStyle/>
          <a:p>
            <a:fld id="{7B1D15A6-B7B4-44F7-9CA3-92EDB5D89CEA}" type="datetimeFigureOut">
              <a:rPr lang="en-US" smtClean="0"/>
              <a:t>3/10/2022</a:t>
            </a:fld>
            <a:endParaRPr lang="en-US"/>
          </a:p>
        </p:txBody>
      </p:sp>
      <p:sp>
        <p:nvSpPr>
          <p:cNvPr id="6" name="Footer Placeholder 5">
            <a:extLst>
              <a:ext uri="{FF2B5EF4-FFF2-40B4-BE49-F238E27FC236}">
                <a16:creationId xmlns:a16="http://schemas.microsoft.com/office/drawing/2014/main" id="{2444D65A-ADA3-4E90-8006-0D77542811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83CA05-D636-409B-8B92-9B7DDFF29FBB}"/>
              </a:ext>
            </a:extLst>
          </p:cNvPr>
          <p:cNvSpPr>
            <a:spLocks noGrp="1"/>
          </p:cNvSpPr>
          <p:nvPr>
            <p:ph type="sldNum" sz="quarter" idx="12"/>
          </p:nvPr>
        </p:nvSpPr>
        <p:spPr/>
        <p:txBody>
          <a:bodyPr/>
          <a:lstStyle/>
          <a:p>
            <a:fld id="{2C020161-D8EB-460A-A0F0-A2BBF1551F5E}" type="slidenum">
              <a:rPr lang="en-US" smtClean="0"/>
              <a:t>‹#›</a:t>
            </a:fld>
            <a:endParaRPr lang="en-US"/>
          </a:p>
        </p:txBody>
      </p:sp>
    </p:spTree>
    <p:extLst>
      <p:ext uri="{BB962C8B-B14F-4D97-AF65-F5344CB8AC3E}">
        <p14:creationId xmlns:p14="http://schemas.microsoft.com/office/powerpoint/2010/main" val="3063527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5EAAA8-02EE-4E1A-AD2C-431B7CC62F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844A11-B991-4440-82B7-43F1E11523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643DBC-0440-445F-BC52-E0FCA31119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1D15A6-B7B4-44F7-9CA3-92EDB5D89CEA}" type="datetimeFigureOut">
              <a:rPr lang="en-US" smtClean="0"/>
              <a:t>3/10/2022</a:t>
            </a:fld>
            <a:endParaRPr lang="en-US"/>
          </a:p>
        </p:txBody>
      </p:sp>
      <p:sp>
        <p:nvSpPr>
          <p:cNvPr id="5" name="Footer Placeholder 4">
            <a:extLst>
              <a:ext uri="{FF2B5EF4-FFF2-40B4-BE49-F238E27FC236}">
                <a16:creationId xmlns:a16="http://schemas.microsoft.com/office/drawing/2014/main" id="{FF946D72-501D-4668-B088-7636B617DC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C998086-C911-40B1-89FD-92E349138E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020161-D8EB-460A-A0F0-A2BBF1551F5E}" type="slidenum">
              <a:rPr lang="en-US" smtClean="0"/>
              <a:t>‹#›</a:t>
            </a:fld>
            <a:endParaRPr lang="en-US"/>
          </a:p>
        </p:txBody>
      </p:sp>
    </p:spTree>
    <p:extLst>
      <p:ext uri="{BB962C8B-B14F-4D97-AF65-F5344CB8AC3E}">
        <p14:creationId xmlns:p14="http://schemas.microsoft.com/office/powerpoint/2010/main" val="918215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treasurehisword.com/"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5A8627A-2EA7-44B4-90FA-39224EDD12ED}"/>
              </a:ext>
            </a:extLst>
          </p:cNvPr>
          <p:cNvSpPr txBox="1"/>
          <p:nvPr/>
        </p:nvSpPr>
        <p:spPr>
          <a:xfrm>
            <a:off x="225287" y="106018"/>
            <a:ext cx="11741426" cy="5983754"/>
          </a:xfrm>
          <a:prstGeom prst="rect">
            <a:avLst/>
          </a:prstGeom>
          <a:noFill/>
        </p:spPr>
        <p:txBody>
          <a:bodyPr wrap="square">
            <a:spAutoFit/>
          </a:bodyPr>
          <a:lstStyle/>
          <a:p>
            <a:pPr algn="ctr">
              <a:lnSpc>
                <a:spcPct val="120000"/>
              </a:lnSpc>
            </a:pPr>
            <a:r>
              <a:rPr lang="en-US" sz="4000" dirty="0">
                <a:solidFill>
                  <a:srgbClr val="002060"/>
                </a:solidFill>
                <a:effectLst/>
                <a:latin typeface="Algerian" panose="04020705040A02060702" pitchFamily="82" charset="0"/>
                <a:ea typeface="Calibri" panose="020F0502020204030204" pitchFamily="34" charset="0"/>
                <a:cs typeface="Times New Roman" panose="02020603050405020304" pitchFamily="18" charset="0"/>
              </a:rPr>
              <a:t>ENDURANCE, END TIMES SURVIVAL KEY</a:t>
            </a:r>
            <a:endParaRPr lang="en-US" sz="4000" dirty="0">
              <a:effectLst/>
              <a:latin typeface="Verdana" panose="020B0604030504040204" pitchFamily="34" charset="0"/>
              <a:ea typeface="Calibri" panose="020F0502020204030204" pitchFamily="34" charset="0"/>
              <a:cs typeface="Times New Roman" panose="02020603050405020304" pitchFamily="18" charset="0"/>
            </a:endParaRPr>
          </a:p>
          <a:p>
            <a:pPr algn="ctr">
              <a:lnSpc>
                <a:spcPct val="120000"/>
              </a:lnSpc>
              <a:spcBef>
                <a:spcPts val="0"/>
              </a:spcBef>
              <a:spcAft>
                <a:spcPts val="0"/>
              </a:spcAft>
            </a:pPr>
            <a:r>
              <a:rPr lang="en-US" sz="2800">
                <a:solidFill>
                  <a:srgbClr val="002060"/>
                </a:solidFill>
                <a:effectLst/>
                <a:latin typeface="Algerian" panose="04020705040A02060702" pitchFamily="82" charset="0"/>
                <a:ea typeface="Calibri" panose="020F0502020204030204" pitchFamily="34" charset="0"/>
                <a:cs typeface="Times New Roman" panose="02020603050405020304" pitchFamily="18" charset="0"/>
              </a:rPr>
              <a:t>Notes </a:t>
            </a:r>
            <a:r>
              <a:rPr lang="en-US" sz="2800" dirty="0">
                <a:solidFill>
                  <a:srgbClr val="002060"/>
                </a:solidFill>
                <a:effectLst/>
                <a:latin typeface="Algerian" panose="04020705040A02060702" pitchFamily="82" charset="0"/>
                <a:ea typeface="Calibri" panose="020F0502020204030204" pitchFamily="34" charset="0"/>
                <a:cs typeface="Times New Roman" panose="02020603050405020304" pitchFamily="18" charset="0"/>
              </a:rPr>
              <a:t>by Franklin </a:t>
            </a:r>
          </a:p>
          <a:p>
            <a:pPr algn="ctr">
              <a:lnSpc>
                <a:spcPct val="120000"/>
              </a:lnSpc>
              <a:spcBef>
                <a:spcPts val="0"/>
              </a:spcBef>
              <a:spcAft>
                <a:spcPts val="0"/>
              </a:spcAft>
            </a:pPr>
            <a:r>
              <a:rPr lang="en-US" sz="2800" u="sng" dirty="0">
                <a:solidFill>
                  <a:srgbClr val="0563C1"/>
                </a:solidFill>
                <a:effectLst/>
                <a:latin typeface="Verdana" panose="020B0604030504040204" pitchFamily="34" charset="0"/>
                <a:ea typeface="Calibri" panose="020F0502020204030204" pitchFamily="34" charset="0"/>
                <a:cs typeface="Times New Roman" panose="02020603050405020304" pitchFamily="18" charset="0"/>
                <a:hlinkClick r:id="rId2"/>
              </a:rPr>
              <a:t>www.treasurehisword.com</a:t>
            </a:r>
            <a:r>
              <a:rPr lang="en-US" sz="2800" dirty="0">
                <a:effectLst/>
                <a:latin typeface="Verdana" panose="020B0604030504040204" pitchFamily="34" charset="0"/>
                <a:ea typeface="Calibri" panose="020F0502020204030204" pitchFamily="34" charset="0"/>
                <a:cs typeface="Times New Roman" panose="02020603050405020304" pitchFamily="18" charset="0"/>
              </a:rPr>
              <a:t> page 5</a:t>
            </a:r>
            <a:endParaRPr lang="en-US" sz="32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30000"/>
              </a:lnSpc>
              <a:spcBef>
                <a:spcPts val="0"/>
              </a:spcBef>
              <a:spcAft>
                <a:spcPts val="0"/>
              </a:spcAft>
            </a:pPr>
            <a:endParaRPr lang="en-US" sz="3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30000"/>
              </a:lnSpc>
              <a:spcBef>
                <a:spcPts val="0"/>
              </a:spcBef>
              <a:spcAft>
                <a:spcPts val="0"/>
              </a:spcAft>
            </a:pPr>
            <a:r>
              <a:rPr lang="en-US" sz="2800" dirty="0">
                <a:effectLst/>
                <a:latin typeface="Verdana" panose="020B0604030504040204" pitchFamily="34" charset="0"/>
                <a:ea typeface="Calibri" panose="020F0502020204030204" pitchFamily="34" charset="0"/>
                <a:cs typeface="Times New Roman" panose="02020603050405020304" pitchFamily="18" charset="0"/>
              </a:rPr>
              <a:t>As Paul told Timothy: </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Know this, that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in the last days PERILOUS TIMES</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WILL COME</a:t>
            </a:r>
            <a:r>
              <a:rPr lang="en-US" sz="2800" dirty="0">
                <a:effectLst/>
                <a:latin typeface="Verdana" panose="020B0604030504040204" pitchFamily="34" charset="0"/>
                <a:ea typeface="Calibri" panose="020F0502020204030204" pitchFamily="34" charset="0"/>
                <a:cs typeface="Times New Roman" panose="02020603050405020304" pitchFamily="18" charset="0"/>
              </a:rPr>
              <a:t>: </a:t>
            </a:r>
            <a:r>
              <a:rPr lang="en-US" sz="2400" dirty="0">
                <a:effectLst/>
                <a:latin typeface="Verdana" panose="020B0604030504040204" pitchFamily="34" charset="0"/>
                <a:ea typeface="Calibri" panose="020F0502020204030204" pitchFamily="34" charset="0"/>
                <a:cs typeface="Times New Roman" panose="02020603050405020304" pitchFamily="18" charset="0"/>
              </a:rPr>
              <a:t>2 Timothy 3:1</a:t>
            </a:r>
            <a:r>
              <a:rPr lang="en-US" sz="2800" dirty="0">
                <a:effectLst/>
                <a:latin typeface="Verdana" panose="020B0604030504040204" pitchFamily="34" charset="0"/>
                <a:ea typeface="Calibri" panose="020F0502020204030204" pitchFamily="34" charset="0"/>
                <a:cs typeface="Times New Roman" panose="02020603050405020304" pitchFamily="18" charset="0"/>
              </a:rPr>
              <a:t>  PERILOUS TIMES ARE HERE AND WILL GROW WORSE.  </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Never in the recorded history of humanity has the </a:t>
            </a:r>
            <a:r>
              <a:rPr lang="en-US" sz="2800" b="1" dirty="0">
                <a:effectLst/>
                <a:latin typeface="Verdana" panose="020B0604030504040204" pitchFamily="34" charset="0"/>
                <a:ea typeface="Times New Roman" panose="02020603050405020304" pitchFamily="18" charset="0"/>
                <a:cs typeface="Times New Roman" panose="02020603050405020304" pitchFamily="18" charset="0"/>
              </a:rPr>
              <a:t>entire population of the world,</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 all of humanity, more than seven billion people, been placed in a medical experiment with severe </a:t>
            </a:r>
            <a:r>
              <a:rPr lang="en-US" sz="2800" b="1" dirty="0">
                <a:effectLst/>
                <a:latin typeface="Verdana" panose="020B0604030504040204" pitchFamily="34" charset="0"/>
                <a:ea typeface="Times New Roman" panose="02020603050405020304" pitchFamily="18" charset="0"/>
                <a:cs typeface="Times New Roman" panose="02020603050405020304" pitchFamily="18" charset="0"/>
              </a:rPr>
              <a:t>risks</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 with the ultimate goal of bringing in a one world government. </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03984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9A5085B-F243-4394-B302-F8722ACDB2EE}"/>
              </a:ext>
            </a:extLst>
          </p:cNvPr>
          <p:cNvSpPr txBox="1"/>
          <p:nvPr/>
        </p:nvSpPr>
        <p:spPr>
          <a:xfrm>
            <a:off x="331304" y="331303"/>
            <a:ext cx="11277600" cy="6168420"/>
          </a:xfrm>
          <a:prstGeom prst="rect">
            <a:avLst/>
          </a:prstGeom>
          <a:noFill/>
        </p:spPr>
        <p:txBody>
          <a:bodyPr wrap="square">
            <a:spAutoFit/>
          </a:bodyPr>
          <a:lstStyle/>
          <a:p>
            <a:pPr>
              <a:lnSpc>
                <a:spcPct val="120000"/>
              </a:lnSpc>
              <a:spcBef>
                <a:spcPts val="0"/>
              </a:spcBef>
              <a:spcAft>
                <a:spcPts val="0"/>
              </a:spcAft>
            </a:pPr>
            <a:r>
              <a:rPr lang="en-US" sz="2800" dirty="0">
                <a:effectLst/>
                <a:latin typeface="Verdana" panose="020B0604030504040204" pitchFamily="34" charset="0"/>
                <a:ea typeface="Calibri" panose="020F0502020204030204" pitchFamily="34" charset="0"/>
                <a:cs typeface="Times New Roman" panose="02020603050405020304" pitchFamily="18" charset="0"/>
              </a:rPr>
              <a:t>But for the Believer: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James 1:12</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BLESSED</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is the man who </a:t>
            </a:r>
            <a:r>
              <a:rPr lang="en-US" sz="24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ENDURES</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under TRIAL</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for once he has been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APPROVED</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t>
            </a:r>
            <a:r>
              <a:rPr lang="en-US" sz="2400" dirty="0">
                <a:effectLst/>
                <a:latin typeface="Verdana" panose="020B0604030504040204" pitchFamily="34" charset="0"/>
                <a:ea typeface="Calibri" panose="020F0502020204030204" pitchFamily="34" charset="0"/>
                <a:cs typeface="Times New Roman" panose="02020603050405020304" pitchFamily="18" charset="0"/>
              </a:rPr>
              <a:t> (as one of FAITH to BELIEVE and who LOVES The LORD)</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HE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WILL RECEIVE</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THE </a:t>
            </a:r>
            <a:r>
              <a:rPr lang="en-US" sz="24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CROWN OF LIFE</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which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the LORD has PROMISED</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TO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THOSE WHO </a:t>
            </a:r>
            <a:r>
              <a:rPr lang="en-US" sz="24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LOVE HIM</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latin typeface="Verdana" panose="020B0604030504040204" pitchFamily="34" charset="0"/>
                <a:ea typeface="Calibri" panose="020F0502020204030204" pitchFamily="34" charset="0"/>
                <a:cs typeface="Times New Roman" panose="02020603050405020304" pitchFamily="18" charset="0"/>
              </a:rPr>
              <a:t>You LOVE HIM because HE PUT HIS LOVE IN YOU</a:t>
            </a:r>
            <a:r>
              <a:rPr lang="en-US" sz="2400" dirty="0">
                <a:latin typeface="Verdana" panose="020B0604030504040204" pitchFamily="34" charset="0"/>
                <a:ea typeface="Calibri" panose="020F0502020204030204" pitchFamily="34" charset="0"/>
                <a:cs typeface="Times New Roman" panose="02020603050405020304" pitchFamily="18" charset="0"/>
              </a:rPr>
              <a:t>. </a:t>
            </a: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1100" dirty="0">
                <a:effectLst/>
                <a:latin typeface="Verdana" panose="020B0604030504040204" pitchFamily="34" charset="0"/>
                <a:ea typeface="Calibri" panose="020F0502020204030204" pitchFamily="34" charset="0"/>
                <a:cs typeface="Times New Roman" panose="02020603050405020304" pitchFamily="18" charset="0"/>
              </a:rPr>
              <a:t> </a:t>
            </a:r>
            <a:r>
              <a:rPr lang="en-US" sz="2400" dirty="0">
                <a:effectLst/>
                <a:latin typeface="Verdana" panose="020B0604030504040204" pitchFamily="34" charset="0"/>
                <a:ea typeface="Calibri" panose="020F0502020204030204" pitchFamily="34" charset="0"/>
                <a:cs typeface="Arial" panose="020B0604020202020204" pitchFamily="34" charset="0"/>
              </a:rPr>
              <a:t>This REWARD, this </a:t>
            </a:r>
            <a:r>
              <a:rPr lang="en-US" sz="2400" b="1" dirty="0">
                <a:solidFill>
                  <a:srgbClr val="0070C0"/>
                </a:solidFill>
                <a:effectLst/>
                <a:latin typeface="Verdana" panose="020B0604030504040204" pitchFamily="34" charset="0"/>
                <a:ea typeface="Calibri" panose="020F0502020204030204" pitchFamily="34" charset="0"/>
                <a:cs typeface="Arial" panose="020B0604020202020204" pitchFamily="34" charset="0"/>
              </a:rPr>
              <a:t>CROWN</a:t>
            </a:r>
            <a:r>
              <a:rPr lang="en-US" sz="2400" dirty="0">
                <a:effectLst/>
                <a:latin typeface="Verdana" panose="020B0604030504040204" pitchFamily="34" charset="0"/>
                <a:ea typeface="Calibri" panose="020F0502020204030204" pitchFamily="34" charset="0"/>
                <a:cs typeface="Arial" panose="020B0604020202020204" pitchFamily="34" charset="0"/>
              </a:rPr>
              <a:t> is for those who </a:t>
            </a:r>
            <a:r>
              <a:rPr lang="en-US" sz="2400" b="1" dirty="0">
                <a:effectLst/>
                <a:latin typeface="Verdana" panose="020B0604030504040204" pitchFamily="34" charset="0"/>
                <a:ea typeface="Calibri" panose="020F0502020204030204" pitchFamily="34" charset="0"/>
                <a:cs typeface="Arial" panose="020B0604020202020204" pitchFamily="34" charset="0"/>
              </a:rPr>
              <a:t>LOVE</a:t>
            </a:r>
            <a:r>
              <a:rPr lang="en-US" sz="2400" dirty="0">
                <a:effectLst/>
                <a:latin typeface="Verdana" panose="020B0604030504040204" pitchFamily="34" charset="0"/>
                <a:ea typeface="Calibri" panose="020F0502020204030204" pitchFamily="34" charset="0"/>
                <a:cs typeface="Arial" panose="020B0604020202020204" pitchFamily="34" charset="0"/>
              </a:rPr>
              <a:t> </a:t>
            </a:r>
            <a:r>
              <a:rPr lang="en-US" sz="2400" b="1" dirty="0">
                <a:effectLst/>
                <a:latin typeface="Verdana" panose="020B0604030504040204" pitchFamily="34" charset="0"/>
                <a:ea typeface="Calibri" panose="020F0502020204030204" pitchFamily="34" charset="0"/>
                <a:cs typeface="Arial" panose="020B0604020202020204" pitchFamily="34" charset="0"/>
              </a:rPr>
              <a:t>the LORD</a:t>
            </a:r>
            <a:r>
              <a:rPr lang="en-US" sz="2400" dirty="0">
                <a:effectLst/>
                <a:latin typeface="Verdana" panose="020B0604030504040204" pitchFamily="34" charset="0"/>
                <a:ea typeface="Calibri" panose="020F0502020204030204" pitchFamily="34" charset="0"/>
                <a:cs typeface="Arial" panose="020B0604020202020204" pitchFamily="34" charset="0"/>
              </a:rPr>
              <a:t>. </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2800" dirty="0">
                <a:effectLst/>
                <a:latin typeface="Verdana" panose="020B0604030504040204" pitchFamily="34" charset="0"/>
                <a:ea typeface="Calibri" panose="020F0502020204030204" pitchFamily="34" charset="0"/>
                <a:cs typeface="Arial" panose="020B0604020202020204" pitchFamily="34" charset="0"/>
              </a:rPr>
              <a:t>The believer finds </a:t>
            </a:r>
            <a:r>
              <a:rPr lang="en-US" sz="2800" b="1" dirty="0">
                <a:effectLst/>
                <a:latin typeface="Verdana" panose="020B0604030504040204" pitchFamily="34" charset="0"/>
                <a:ea typeface="Calibri" panose="020F0502020204030204" pitchFamily="34" charset="0"/>
                <a:cs typeface="Arial" panose="020B0604020202020204" pitchFamily="34" charset="0"/>
              </a:rPr>
              <a:t>STRENGTH</a:t>
            </a:r>
            <a:r>
              <a:rPr lang="en-US" sz="2800" dirty="0">
                <a:effectLst/>
                <a:latin typeface="Verdana" panose="020B0604030504040204" pitchFamily="34" charset="0"/>
                <a:ea typeface="Calibri" panose="020F0502020204030204" pitchFamily="34" charset="0"/>
                <a:cs typeface="Arial" panose="020B0604020202020204" pitchFamily="34" charset="0"/>
              </a:rPr>
              <a:t> to </a:t>
            </a:r>
            <a:r>
              <a:rPr lang="en-US" sz="2800" b="1" dirty="0">
                <a:effectLst/>
                <a:latin typeface="Verdana" panose="020B0604030504040204" pitchFamily="34" charset="0"/>
                <a:ea typeface="Calibri" panose="020F0502020204030204" pitchFamily="34" charset="0"/>
                <a:cs typeface="Arial" panose="020B0604020202020204" pitchFamily="34" charset="0"/>
              </a:rPr>
              <a:t>OVERCOME TEMPTATION</a:t>
            </a:r>
            <a:r>
              <a:rPr lang="en-US" sz="2800" dirty="0">
                <a:effectLst/>
                <a:latin typeface="Verdana" panose="020B0604030504040204" pitchFamily="34" charset="0"/>
                <a:ea typeface="Calibri" panose="020F0502020204030204" pitchFamily="34" charset="0"/>
                <a:cs typeface="Arial" panose="020B0604020202020204" pitchFamily="34" charset="0"/>
              </a:rPr>
              <a:t> and </a:t>
            </a:r>
            <a:r>
              <a:rPr lang="en-US" sz="2800" b="1" dirty="0">
                <a:effectLst/>
                <a:latin typeface="Verdana" panose="020B0604030504040204" pitchFamily="34" charset="0"/>
                <a:ea typeface="Calibri" panose="020F0502020204030204" pitchFamily="34" charset="0"/>
                <a:cs typeface="Arial" panose="020B0604020202020204" pitchFamily="34" charset="0"/>
              </a:rPr>
              <a:t>ENDURE TRIALS</a:t>
            </a:r>
            <a:r>
              <a:rPr lang="en-US" sz="2800" dirty="0">
                <a:effectLst/>
                <a:latin typeface="Verdana" panose="020B0604030504040204" pitchFamily="34" charset="0"/>
                <a:ea typeface="Calibri" panose="020F0502020204030204" pitchFamily="34" charset="0"/>
                <a:cs typeface="Arial" panose="020B0604020202020204" pitchFamily="34" charset="0"/>
              </a:rPr>
              <a:t> </a:t>
            </a:r>
            <a:r>
              <a:rPr lang="en-US" sz="2800" b="1" dirty="0">
                <a:effectLst/>
                <a:latin typeface="Verdana" panose="020B0604030504040204" pitchFamily="34" charset="0"/>
                <a:ea typeface="Calibri" panose="020F0502020204030204" pitchFamily="34" charset="0"/>
                <a:cs typeface="Arial" panose="020B0604020202020204" pitchFamily="34" charset="0"/>
              </a:rPr>
              <a:t>by</a:t>
            </a:r>
            <a:r>
              <a:rPr lang="en-US" sz="2800" dirty="0">
                <a:effectLst/>
                <a:latin typeface="Verdana" panose="020B0604030504040204" pitchFamily="34" charset="0"/>
                <a:ea typeface="Calibri" panose="020F0502020204030204" pitchFamily="34" charset="0"/>
                <a:cs typeface="Arial" panose="020B0604020202020204" pitchFamily="34" charset="0"/>
              </a:rPr>
              <a:t> </a:t>
            </a:r>
            <a:r>
              <a:rPr lang="en-US" sz="2800" dirty="0">
                <a:effectLst/>
                <a:highlight>
                  <a:srgbClr val="FFFF00"/>
                </a:highlight>
                <a:latin typeface="Verdana" panose="020B0604030504040204" pitchFamily="34" charset="0"/>
                <a:ea typeface="Calibri" panose="020F0502020204030204" pitchFamily="34" charset="0"/>
                <a:cs typeface="Arial" panose="020B0604020202020204" pitchFamily="34" charset="0"/>
              </a:rPr>
              <a:t>OUR </a:t>
            </a:r>
            <a:r>
              <a:rPr lang="en-US" sz="2800" b="1" dirty="0">
                <a:effectLst/>
                <a:highlight>
                  <a:srgbClr val="FFFF00"/>
                </a:highlight>
                <a:latin typeface="Verdana" panose="020B0604030504040204" pitchFamily="34" charset="0"/>
                <a:ea typeface="Calibri" panose="020F0502020204030204" pitchFamily="34" charset="0"/>
                <a:cs typeface="Arial" panose="020B0604020202020204" pitchFamily="34" charset="0"/>
              </a:rPr>
              <a:t>LOVE for JESUS</a:t>
            </a:r>
            <a:r>
              <a:rPr lang="en-US" sz="2800" dirty="0">
                <a:effectLst/>
                <a:latin typeface="Verdana" panose="020B0604030504040204" pitchFamily="34" charset="0"/>
                <a:ea typeface="Calibri" panose="020F0502020204030204" pitchFamily="34" charset="0"/>
                <a:cs typeface="Arial" panose="020B0604020202020204" pitchFamily="34" charset="0"/>
              </a:rPr>
              <a:t> that </a:t>
            </a:r>
            <a:r>
              <a:rPr lang="en-US" sz="2800" b="1" dirty="0">
                <a:solidFill>
                  <a:srgbClr val="0070C0"/>
                </a:solidFill>
                <a:effectLst/>
                <a:latin typeface="Verdana" panose="020B0604030504040204" pitchFamily="34" charset="0"/>
                <a:ea typeface="Calibri" panose="020F0502020204030204" pitchFamily="34" charset="0"/>
                <a:cs typeface="Arial" panose="020B0604020202020204" pitchFamily="34" charset="0"/>
              </a:rPr>
              <a:t>HE poured into our hearts</a:t>
            </a:r>
            <a:r>
              <a:rPr lang="en-US" sz="2800" b="1" dirty="0">
                <a:effectLst/>
                <a:latin typeface="Verdana" panose="020B0604030504040204" pitchFamily="34" charset="0"/>
                <a:ea typeface="Calibri" panose="020F0502020204030204" pitchFamily="34" charset="0"/>
                <a:cs typeface="Arial" panose="020B0604020202020204" pitchFamily="34" charset="0"/>
              </a:rPr>
              <a:t>.</a:t>
            </a:r>
            <a:br>
              <a:rPr lang="en-US" sz="2000" dirty="0">
                <a:effectLst/>
                <a:latin typeface="Verdana" panose="020B0604030504040204" pitchFamily="34" charset="0"/>
                <a:ea typeface="Calibri" panose="020F0502020204030204" pitchFamily="34" charset="0"/>
                <a:cs typeface="Times New Roman" panose="02020603050405020304" pitchFamily="18" charset="0"/>
              </a:rPr>
            </a:br>
            <a:r>
              <a:rPr lang="en-US" sz="2400" dirty="0">
                <a:effectLst/>
                <a:latin typeface="Verdana" panose="020B0604030504040204" pitchFamily="34" charset="0"/>
                <a:ea typeface="Calibri" panose="020F0502020204030204" pitchFamily="34" charset="0"/>
                <a:cs typeface="Times New Roman" panose="02020603050405020304" pitchFamily="18" charset="0"/>
              </a:rPr>
              <a:t>As Believers we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LOVE</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dirty="0">
                <a:effectLst/>
                <a:latin typeface="Verdana" panose="020B0604030504040204" pitchFamily="34" charset="0"/>
                <a:ea typeface="Calibri" panose="020F0502020204030204" pitchFamily="34" charset="0"/>
                <a:cs typeface="Times New Roman" panose="02020603050405020304" pitchFamily="18" charset="0"/>
              </a:rPr>
              <a:t>THE LORD, to some degree. Our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LOVE</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FOR JESUS GROWS</a:t>
            </a:r>
            <a:r>
              <a:rPr lang="en-US" sz="2400" dirty="0">
                <a:effectLst/>
                <a:latin typeface="Verdana" panose="020B0604030504040204" pitchFamily="34" charset="0"/>
                <a:ea typeface="Calibri" panose="020F0502020204030204" pitchFamily="34" charset="0"/>
                <a:cs typeface="Times New Roman" panose="02020603050405020304" pitchFamily="18" charset="0"/>
              </a:rPr>
              <a:t> as we grow in KNOWLEDGE of </a:t>
            </a:r>
            <a:r>
              <a:rPr lang="en-US" sz="2400" b="1" dirty="0">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HIS LOVE FOR US</a:t>
            </a:r>
            <a:r>
              <a:rPr lang="en-US" sz="2400" b="1" dirty="0">
                <a:effectLst/>
                <a:latin typeface="Verdana" panose="020B0604030504040204" pitchFamily="34" charset="0"/>
                <a:ea typeface="Calibri" panose="020F0502020204030204" pitchFamily="34" charset="0"/>
                <a:cs typeface="Times New Roman" panose="02020603050405020304" pitchFamily="18" charset="0"/>
              </a:rPr>
              <a:t>.</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We love HIM because HE first loved us.</a:t>
            </a:r>
            <a:r>
              <a:rPr lang="en-US" sz="2400" dirty="0">
                <a:effectLst/>
                <a:latin typeface="Verdana" panose="020B0604030504040204" pitchFamily="34" charset="0"/>
                <a:ea typeface="Calibri" panose="020F0502020204030204" pitchFamily="34" charset="0"/>
                <a:cs typeface="Times New Roman" panose="02020603050405020304" pitchFamily="18" charset="0"/>
              </a:rPr>
              <a:t> 1 John 4:19</a:t>
            </a: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9195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1471C9E-3ED5-432C-8BD6-8826EF4853D8}"/>
              </a:ext>
            </a:extLst>
          </p:cNvPr>
          <p:cNvSpPr txBox="1"/>
          <p:nvPr/>
        </p:nvSpPr>
        <p:spPr>
          <a:xfrm>
            <a:off x="384313" y="265042"/>
            <a:ext cx="11396870" cy="5791265"/>
          </a:xfrm>
          <a:prstGeom prst="rect">
            <a:avLst/>
          </a:prstGeom>
          <a:noFill/>
        </p:spPr>
        <p:txBody>
          <a:bodyPr wrap="square">
            <a:spAutoFit/>
          </a:bodyPr>
          <a:lstStyle/>
          <a:p>
            <a:pPr>
              <a:lnSpc>
                <a:spcPct val="120000"/>
              </a:lnSpc>
              <a:spcBef>
                <a:spcPts val="0"/>
              </a:spcBef>
              <a:spcAft>
                <a:spcPts val="0"/>
              </a:spcAft>
            </a:pPr>
            <a:r>
              <a:rPr lang="en-US" sz="2800" dirty="0">
                <a:effectLst/>
                <a:latin typeface="Verdana" panose="020B0604030504040204" pitchFamily="34" charset="0"/>
                <a:ea typeface="Calibri" panose="020F0502020204030204" pitchFamily="34" charset="0"/>
                <a:cs typeface="Times New Roman" panose="02020603050405020304" pitchFamily="18" charset="0"/>
              </a:rPr>
              <a:t>And our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LOVE for JESUS </a:t>
            </a:r>
            <a:r>
              <a:rPr lang="en-US" sz="2800" dirty="0">
                <a:effectLst/>
                <a:latin typeface="Verdana" panose="020B0604030504040204" pitchFamily="34" charset="0"/>
                <a:ea typeface="Calibri" panose="020F0502020204030204" pitchFamily="34" charset="0"/>
                <a:cs typeface="Times New Roman" panose="02020603050405020304" pitchFamily="18" charset="0"/>
              </a:rPr>
              <a:t>is the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MOTIVATION to </a:t>
            </a:r>
            <a:r>
              <a:rPr lang="en-US" sz="2800" b="1" dirty="0">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ENDURE</a:t>
            </a:r>
            <a:r>
              <a:rPr lang="en-US" sz="2800" dirty="0">
                <a:effectLst/>
                <a:latin typeface="Verdana" panose="020B0604030504040204" pitchFamily="34" charset="0"/>
                <a:ea typeface="Calibri" panose="020F0502020204030204" pitchFamily="34" charset="0"/>
                <a:cs typeface="Times New Roman" panose="02020603050405020304" pitchFamily="18" charset="0"/>
              </a:rPr>
              <a:t>.  As our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LOVE GROWS</a:t>
            </a:r>
            <a:r>
              <a:rPr lang="en-US" sz="2800" dirty="0">
                <a:effectLst/>
                <a:latin typeface="Verdana" panose="020B0604030504040204" pitchFamily="34" charset="0"/>
                <a:ea typeface="Calibri" panose="020F0502020204030204" pitchFamily="34" charset="0"/>
                <a:cs typeface="Times New Roman" panose="02020603050405020304" pitchFamily="18" charset="0"/>
              </a:rPr>
              <a:t> our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ENDURANCE GROWS</a:t>
            </a:r>
            <a:r>
              <a:rPr lang="en-US" sz="2800" dirty="0">
                <a:effectLst/>
                <a:latin typeface="Verdana" panose="020B0604030504040204" pitchFamily="34" charset="0"/>
                <a:ea typeface="Calibri" panose="020F0502020204030204" pitchFamily="34" charset="0"/>
                <a:cs typeface="Times New Roman" panose="02020603050405020304" pitchFamily="18" charset="0"/>
              </a:rPr>
              <a:t>. And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LOVE NEVER </a:t>
            </a:r>
            <a:r>
              <a:rPr lang="en-US" sz="2800" b="1">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FAILS </a:t>
            </a:r>
            <a:r>
              <a:rPr lang="en-US" sz="2400">
                <a:effectLst/>
                <a:latin typeface="Verdana" panose="020B0604030504040204" pitchFamily="34" charset="0"/>
                <a:ea typeface="Calibri" panose="020F0502020204030204" pitchFamily="34" charset="0"/>
                <a:cs typeface="Times New Roman" panose="02020603050405020304" pitchFamily="18" charset="0"/>
              </a:rPr>
              <a:t>(</a:t>
            </a:r>
            <a:r>
              <a:rPr lang="en-US" sz="2400" dirty="0">
                <a:effectLst/>
                <a:latin typeface="Verdana" panose="020B0604030504040204" pitchFamily="34" charset="0"/>
                <a:ea typeface="Calibri" panose="020F0502020204030204" pitchFamily="34" charset="0"/>
                <a:cs typeface="Times New Roman" panose="02020603050405020304" pitchFamily="18" charset="0"/>
              </a:rPr>
              <a:t>1Cor.13:8) </a:t>
            </a:r>
            <a:r>
              <a:rPr lang="en-US" sz="2800" dirty="0">
                <a:effectLst/>
                <a:latin typeface="Verdana" panose="020B0604030504040204" pitchFamily="34" charset="0"/>
                <a:ea typeface="Calibri" panose="020F0502020204030204" pitchFamily="34" charset="0"/>
                <a:cs typeface="Times New Roman" panose="02020603050405020304" pitchFamily="18" charset="0"/>
              </a:rPr>
              <a:t> Therefore we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HAVE BEEN</a:t>
            </a:r>
            <a:r>
              <a:rPr lang="en-US" sz="2800" dirty="0">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APPROVED</a:t>
            </a:r>
            <a:r>
              <a:rPr lang="en-US" sz="2800" dirty="0">
                <a:effectLst/>
                <a:latin typeface="Verdana" panose="020B0604030504040204" pitchFamily="34" charset="0"/>
                <a:ea typeface="Calibri" panose="020F0502020204030204" pitchFamily="34" charset="0"/>
                <a:cs typeface="Times New Roman" panose="02020603050405020304" pitchFamily="18" charset="0"/>
              </a:rPr>
              <a:t> by JESUS who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became sin for us and redeemed us with HIS PRECIOUS BLOOD</a:t>
            </a:r>
            <a:r>
              <a:rPr lang="en-US" sz="2800" dirty="0">
                <a:effectLst/>
                <a:latin typeface="Verdana" panose="020B0604030504040204" pitchFamily="34" charset="0"/>
                <a:ea typeface="Calibri" panose="020F0502020204030204" pitchFamily="34" charset="0"/>
                <a:cs typeface="Times New Roman" panose="02020603050405020304" pitchFamily="18" charset="0"/>
              </a:rPr>
              <a:t>. </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1200" dirty="0">
                <a:effectLst/>
                <a:latin typeface="Verdana" panose="020B0604030504040204" pitchFamily="34" charset="0"/>
                <a:ea typeface="Calibri" panose="020F0502020204030204" pitchFamily="34" charset="0"/>
                <a:cs typeface="Times New Roman" panose="02020603050405020304" pitchFamily="18" charset="0"/>
              </a:rPr>
              <a:t> </a:t>
            </a:r>
            <a:endParaRPr lang="en-US" sz="2400" dirty="0">
              <a:latin typeface="Verdana" panose="020B060403050404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2800" dirty="0">
                <a:effectLst/>
                <a:latin typeface="Verdana" panose="020B0604030504040204" pitchFamily="34" charset="0"/>
                <a:ea typeface="Calibri" panose="020F0502020204030204" pitchFamily="34" charset="0"/>
                <a:cs typeface="Times New Roman" panose="02020603050405020304" pitchFamily="18" charset="0"/>
              </a:rPr>
              <a:t>All TRUE BELIEVERS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WILL RECEIVE</a:t>
            </a:r>
            <a:r>
              <a:rPr lang="en-US" sz="2800" dirty="0">
                <a:effectLst/>
                <a:latin typeface="Verdana" panose="020B0604030504040204" pitchFamily="34" charset="0"/>
                <a:ea typeface="Calibri" panose="020F0502020204030204" pitchFamily="34" charset="0"/>
                <a:cs typeface="Times New Roman" panose="02020603050405020304" pitchFamily="18" charset="0"/>
              </a:rPr>
              <a:t> the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CROWN OF LIFE</a:t>
            </a:r>
            <a:r>
              <a:rPr lang="en-US" sz="2800" dirty="0">
                <a:effectLst/>
                <a:latin typeface="Verdana" panose="020B0604030504040204" pitchFamily="34" charset="0"/>
                <a:ea typeface="Calibri" panose="020F0502020204030204" pitchFamily="34" charset="0"/>
                <a:cs typeface="Times New Roman" panose="02020603050405020304" pitchFamily="18" charset="0"/>
              </a:rPr>
              <a:t>. </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1200" dirty="0">
                <a:effectLst/>
                <a:latin typeface="Verdana" panose="020B0604030504040204" pitchFamily="34" charset="0"/>
                <a:ea typeface="Calibri" panose="020F0502020204030204" pitchFamily="34" charset="0"/>
                <a:cs typeface="Times New Roman" panose="02020603050405020304" pitchFamily="18" charset="0"/>
              </a:rPr>
              <a:t> </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2800" dirty="0">
                <a:effectLst/>
                <a:latin typeface="Verdana" panose="020B0604030504040204" pitchFamily="34" charset="0"/>
                <a:ea typeface="Calibri" panose="020F0502020204030204" pitchFamily="34" charset="0"/>
                <a:cs typeface="Times New Roman" panose="02020603050405020304" pitchFamily="18" charset="0"/>
              </a:rPr>
              <a:t>This verse is saying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WE CAN DETERMINE</a:t>
            </a:r>
            <a:r>
              <a:rPr lang="en-US" sz="2800" dirty="0">
                <a:effectLst/>
                <a:latin typeface="Verdana" panose="020B0604030504040204" pitchFamily="34" charset="0"/>
                <a:ea typeface="Calibri" panose="020F0502020204030204" pitchFamily="34" charset="0"/>
                <a:cs typeface="Times New Roman" panose="02020603050405020304" pitchFamily="18" charset="0"/>
              </a:rPr>
              <a:t> THE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MEASURE OF OUR LOVE</a:t>
            </a:r>
            <a:r>
              <a:rPr lang="en-US" sz="2800" dirty="0">
                <a:effectLst/>
                <a:latin typeface="Verdana" panose="020B0604030504040204" pitchFamily="34" charset="0"/>
                <a:ea typeface="Calibri" panose="020F0502020204030204" pitchFamily="34" charset="0"/>
                <a:cs typeface="Times New Roman" panose="02020603050405020304" pitchFamily="18" charset="0"/>
              </a:rPr>
              <a:t> and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our FAITH,</a:t>
            </a:r>
            <a:r>
              <a:rPr lang="en-US" sz="2800" dirty="0">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that works by LOVE</a:t>
            </a:r>
            <a:r>
              <a:rPr lang="en-US" sz="2800" dirty="0">
                <a:effectLst/>
                <a:latin typeface="Verdana" panose="020B0604030504040204" pitchFamily="34" charset="0"/>
                <a:ea typeface="Calibri" panose="020F0502020204030204" pitchFamily="34" charset="0"/>
                <a:cs typeface="Times New Roman" panose="02020603050405020304" pitchFamily="18" charset="0"/>
              </a:rPr>
              <a:t>, (Gal.5:6) </a:t>
            </a:r>
            <a:r>
              <a:rPr lang="en-US" sz="3200" b="1" dirty="0">
                <a:effectLst/>
                <a:latin typeface="Verdana" panose="020B0604030504040204" pitchFamily="34" charset="0"/>
                <a:ea typeface="Calibri" panose="020F0502020204030204" pitchFamily="34" charset="0"/>
                <a:cs typeface="Times New Roman" panose="02020603050405020304" pitchFamily="18" charset="0"/>
              </a:rPr>
              <a:t>BY THE </a:t>
            </a:r>
            <a:r>
              <a:rPr lang="en-US" sz="3200" b="1" u="sng" dirty="0">
                <a:effectLs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MEASURE OF WHAT WE ARE WILLING TO </a:t>
            </a:r>
            <a:r>
              <a:rPr lang="en-US" sz="3200" b="1" u="sng" dirty="0">
                <a:effectLst/>
                <a:highlight>
                  <a:srgbClr val="FFFF00"/>
                </a:highligh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ENDURE</a:t>
            </a:r>
            <a:r>
              <a:rPr lang="en-US" sz="3200" b="1" dirty="0">
                <a:effectLst/>
                <a:latin typeface="Verdana" panose="020B0604030504040204" pitchFamily="34" charset="0"/>
                <a:ea typeface="Calibri" panose="020F0502020204030204" pitchFamily="34" charset="0"/>
                <a:cs typeface="Times New Roman" panose="02020603050405020304" pitchFamily="18" charset="0"/>
              </a:rPr>
              <a:t>.  </a:t>
            </a:r>
            <a:r>
              <a:rPr lang="en-US" sz="3200" dirty="0">
                <a:effectLst/>
                <a:latin typeface="Verdana" panose="020B0604030504040204" pitchFamily="34" charset="0"/>
                <a:ea typeface="Calibri" panose="020F0502020204030204" pitchFamily="34" charset="0"/>
                <a:cs typeface="Times New Roman" panose="02020603050405020304" pitchFamily="18" charset="0"/>
              </a:rPr>
              <a:t>Selah!</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90208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070295D-46EB-4B63-B9CE-EBFE3D5E3D9E}"/>
              </a:ext>
            </a:extLst>
          </p:cNvPr>
          <p:cNvSpPr txBox="1"/>
          <p:nvPr/>
        </p:nvSpPr>
        <p:spPr>
          <a:xfrm>
            <a:off x="304799" y="357809"/>
            <a:ext cx="11502887" cy="6012864"/>
          </a:xfrm>
          <a:prstGeom prst="rect">
            <a:avLst/>
          </a:prstGeom>
          <a:noFill/>
        </p:spPr>
        <p:txBody>
          <a:bodyPr wrap="square">
            <a:spAutoFit/>
          </a:bodyPr>
          <a:lstStyle/>
          <a:p>
            <a:pPr>
              <a:lnSpc>
                <a:spcPct val="120000"/>
              </a:lnSpc>
              <a:spcBef>
                <a:spcPts val="0"/>
              </a:spcBef>
              <a:spcAft>
                <a:spcPts val="0"/>
              </a:spcAft>
            </a:pP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2800" dirty="0">
                <a:effectLst/>
                <a:latin typeface="Verdana" panose="020B0604030504040204" pitchFamily="34" charset="0"/>
                <a:ea typeface="Calibri" panose="020F0502020204030204" pitchFamily="34" charset="0"/>
                <a:cs typeface="Times New Roman" panose="02020603050405020304" pitchFamily="18" charset="0"/>
              </a:rPr>
              <a:t>Those who ARE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NOT BELIEVERS</a:t>
            </a:r>
            <a:r>
              <a:rPr lang="en-US" sz="2800" dirty="0">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WILL FAIL</a:t>
            </a:r>
            <a:r>
              <a:rPr lang="en-US" sz="2800" dirty="0">
                <a:effectLst/>
                <a:latin typeface="Verdana" panose="020B0604030504040204" pitchFamily="34" charset="0"/>
                <a:ea typeface="Calibri" panose="020F0502020204030204" pitchFamily="34" charset="0"/>
                <a:cs typeface="Times New Roman" panose="02020603050405020304" pitchFamily="18" charset="0"/>
              </a:rPr>
              <a:t> this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TESTING OF OUR FAITH</a:t>
            </a:r>
            <a:r>
              <a:rPr lang="en-US" sz="2800" dirty="0">
                <a:effectLst/>
                <a:latin typeface="Verdana" panose="020B0604030504040204" pitchFamily="34" charset="0"/>
                <a:ea typeface="Calibri" panose="020F0502020204030204" pitchFamily="34" charset="0"/>
                <a:cs typeface="Times New Roman" panose="02020603050405020304" pitchFamily="18" charset="0"/>
              </a:rPr>
              <a:t> “when the going gets tough”.  1 John 2:19-20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They went out from us</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but they were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not really “of” us</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for if they had been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OF”</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us, they would have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remained with us</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dirty="0">
                <a:effectLst/>
                <a:latin typeface="Verdana" panose="020B0604030504040204" pitchFamily="34" charset="0"/>
                <a:ea typeface="Calibri" panose="020F0502020204030204" pitchFamily="34" charset="0"/>
                <a:cs typeface="Times New Roman" panose="02020603050405020304" pitchFamily="18" charset="0"/>
              </a:rPr>
              <a:t>(ENDURANCE)</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but they went out, so that it would be shown that THEY ALL ARE NOT “OF” US.</a:t>
            </a:r>
            <a:r>
              <a:rPr lang="en-US" sz="2800" dirty="0">
                <a:effectLst/>
                <a:latin typeface="Verdana" panose="020B0604030504040204" pitchFamily="34" charset="0"/>
                <a:ea typeface="Calibri" panose="020F0502020204030204" pitchFamily="34" charset="0"/>
                <a:cs typeface="Times New Roman" panose="02020603050405020304" pitchFamily="18" charset="0"/>
              </a:rPr>
              <a:t> </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1200" dirty="0">
                <a:effectLst/>
                <a:latin typeface="Verdana" panose="020B0604030504040204" pitchFamily="34" charset="0"/>
                <a:ea typeface="Calibri" panose="020F0502020204030204" pitchFamily="34" charset="0"/>
                <a:cs typeface="Times New Roman" panose="02020603050405020304" pitchFamily="18" charset="0"/>
              </a:rPr>
              <a:t> </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2800" dirty="0">
                <a:effectLst/>
                <a:latin typeface="Verdana" panose="020B0604030504040204" pitchFamily="34" charset="0"/>
                <a:ea typeface="Calibri" panose="020F0502020204030204" pitchFamily="34" charset="0"/>
                <a:cs typeface="Times New Roman" panose="02020603050405020304" pitchFamily="18" charset="0"/>
              </a:rPr>
              <a:t>2 Peter 2:22  </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It has happened to them according to the true proverb, A dog returns to its own vomit, and, A sow, after washing, returns to wallowing in the mire. </a:t>
            </a:r>
            <a:r>
              <a:rPr lang="en-US" sz="2800" dirty="0">
                <a:effectLst/>
                <a:latin typeface="Verdana" panose="020B0604030504040204" pitchFamily="34" charset="0"/>
                <a:ea typeface="Calibri" panose="020F0502020204030204" pitchFamily="34" charset="0"/>
                <a:cs typeface="Times New Roman" panose="02020603050405020304" pitchFamily="18" charset="0"/>
              </a:rPr>
              <a:t>  </a:t>
            </a:r>
          </a:p>
          <a:p>
            <a:pPr algn="ctr">
              <a:lnSpc>
                <a:spcPct val="120000"/>
              </a:lnSpc>
              <a:spcBef>
                <a:spcPts val="0"/>
              </a:spcBef>
              <a:spcAft>
                <a:spcPts val="0"/>
              </a:spcAft>
            </a:pPr>
            <a:r>
              <a:rPr lang="en-US" sz="3200" b="1" dirty="0">
                <a:effectLst/>
                <a:latin typeface="Verdana" panose="020B0604030504040204" pitchFamily="34" charset="0"/>
                <a:ea typeface="Calibri" panose="020F0502020204030204" pitchFamily="34" charset="0"/>
                <a:cs typeface="Times New Roman" panose="02020603050405020304" pitchFamily="18" charset="0"/>
              </a:rPr>
              <a:t>Trials REVEAL True Character</a:t>
            </a:r>
            <a:r>
              <a:rPr lang="en-US" sz="3200" dirty="0">
                <a:effectLst/>
                <a:latin typeface="Verdana" panose="020B0604030504040204" pitchFamily="34" charset="0"/>
                <a:ea typeface="Calibri" panose="020F0502020204030204" pitchFamily="34" charset="0"/>
                <a:cs typeface="Times New Roman" panose="02020603050405020304" pitchFamily="18" charset="0"/>
              </a:rPr>
              <a:t>.</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27100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EEF06CD-4245-4B1F-9545-C1809339C11B}"/>
              </a:ext>
            </a:extLst>
          </p:cNvPr>
          <p:cNvSpPr txBox="1"/>
          <p:nvPr/>
        </p:nvSpPr>
        <p:spPr>
          <a:xfrm>
            <a:off x="278295" y="318052"/>
            <a:ext cx="11555895" cy="5948360"/>
          </a:xfrm>
          <a:prstGeom prst="rect">
            <a:avLst/>
          </a:prstGeom>
          <a:noFill/>
        </p:spPr>
        <p:txBody>
          <a:bodyPr wrap="square">
            <a:spAutoFit/>
          </a:bodyPr>
          <a:lstStyle/>
          <a:p>
            <a:pPr>
              <a:lnSpc>
                <a:spcPct val="130000"/>
              </a:lnSpc>
            </a:pPr>
            <a:r>
              <a:rPr lang="en-US" sz="2800" b="1" dirty="0">
                <a:effectLst/>
                <a:latin typeface="Verdana" panose="020B0604030504040204" pitchFamily="34" charset="0"/>
                <a:ea typeface="Calibri" panose="020F0502020204030204" pitchFamily="34" charset="0"/>
                <a:cs typeface="Times New Roman" panose="02020603050405020304" pitchFamily="18" charset="0"/>
              </a:rPr>
              <a:t>But for the Believer</a:t>
            </a:r>
            <a:r>
              <a:rPr lang="en-US" sz="2800" dirty="0">
                <a:effectLst/>
                <a:latin typeface="Verdana" panose="020B0604030504040204" pitchFamily="34" charset="0"/>
                <a:ea typeface="Calibri" panose="020F0502020204030204" pitchFamily="34" charset="0"/>
                <a:cs typeface="Times New Roman" panose="02020603050405020304" pitchFamily="18" charset="0"/>
              </a:rPr>
              <a:t>: 1 Peter 1:5-7 </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You are </a:t>
            </a:r>
            <a:r>
              <a:rPr lang="en-US" sz="2800" b="1" u="sng" dirty="0">
                <a:solidFill>
                  <a:srgbClr val="0070C0"/>
                </a:solidFill>
                <a:effectLst/>
                <a:highlight>
                  <a:srgbClr val="FFFF00"/>
                </a:highligh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PROTECTED</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by the </a:t>
            </a:r>
            <a:r>
              <a:rPr lang="en-US" sz="2800" b="1" u="sng" dirty="0">
                <a:solidFill>
                  <a:srgbClr val="0070C0"/>
                </a:solidFill>
                <a:effectLst/>
                <a:highlight>
                  <a:srgbClr val="FFFF00"/>
                </a:highligh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POWER OF GOD</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through FAITH </a:t>
            </a:r>
            <a:r>
              <a:rPr lang="en-US" sz="2800" dirty="0">
                <a:effectLst/>
                <a:latin typeface="Verdana" panose="020B0604030504040204" pitchFamily="34" charset="0"/>
                <a:ea typeface="Calibri" panose="020F0502020204030204" pitchFamily="34" charset="0"/>
                <a:cs typeface="Times New Roman" panose="02020603050405020304" pitchFamily="18" charset="0"/>
              </a:rPr>
              <a:t>[in the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TRIALS</a:t>
            </a:r>
            <a:r>
              <a:rPr lang="en-US" sz="2800" dirty="0">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ENDURED</a:t>
            </a:r>
            <a:r>
              <a:rPr lang="en-US" sz="2800" dirty="0">
                <a:effectLst/>
                <a:latin typeface="Verdana" panose="020B0604030504040204" pitchFamily="34" charset="0"/>
                <a:ea typeface="Calibri" panose="020F0502020204030204" pitchFamily="34" charset="0"/>
                <a:cs typeface="Times New Roman" panose="02020603050405020304" pitchFamily="18" charset="0"/>
              </a:rPr>
              <a:t>]</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for a salvation ready to be revealed in the last time</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3200" dirty="0">
                <a:effectLst/>
                <a:latin typeface="Verdana" panose="020B0604030504040204" pitchFamily="34" charset="0"/>
                <a:ea typeface="Calibri" panose="020F0502020204030204" pitchFamily="34" charset="0"/>
                <a:cs typeface="Times New Roman" panose="02020603050405020304" pitchFamily="18" charset="0"/>
              </a:rPr>
              <a:t>6</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In this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YOU</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3200" b="1" u="sng" dirty="0">
                <a:solidFill>
                  <a:srgbClr val="0070C0"/>
                </a:solidFill>
                <a:effectLst/>
                <a:highlight>
                  <a:srgbClr val="FFFF00"/>
                </a:highligh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GREATLY REJOICE</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even though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NOW</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for a little while, if NECESSARY,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you have been distressed by various </a:t>
            </a:r>
            <a:r>
              <a:rPr lang="en-US" sz="32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TRIALS</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1800" dirty="0">
                <a:effectLst/>
                <a:latin typeface="Verdana" panose="020B0604030504040204" pitchFamily="34" charset="0"/>
                <a:ea typeface="Calibri" panose="020F0502020204030204" pitchFamily="34" charset="0"/>
                <a:cs typeface="Times New Roman" panose="02020603050405020304" pitchFamily="18" charset="0"/>
              </a:rPr>
              <a:t>Why? </a:t>
            </a:r>
            <a:r>
              <a:rPr lang="en-US" sz="3200" dirty="0">
                <a:effectLst/>
                <a:latin typeface="Verdana" panose="020B0604030504040204" pitchFamily="34" charset="0"/>
                <a:ea typeface="Calibri" panose="020F0502020204030204" pitchFamily="34" charset="0"/>
                <a:cs typeface="Times New Roman" panose="02020603050405020304" pitchFamily="18" charset="0"/>
              </a:rPr>
              <a:t>7</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so that</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the </a:t>
            </a:r>
            <a:r>
              <a:rPr lang="en-US" sz="3200" b="1" u="sng" dirty="0">
                <a:solidFill>
                  <a:srgbClr val="0070C0"/>
                </a:solidFill>
                <a:effectLst/>
                <a:highlight>
                  <a:srgbClr val="FFFF00"/>
                </a:highligh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PROOF</a:t>
            </a:r>
            <a:r>
              <a:rPr lang="en-US" sz="2800" b="1" u="sng" dirty="0">
                <a:solidFill>
                  <a:srgbClr val="0070C0"/>
                </a:solidFill>
                <a:effectLs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 OF YOUR FAITH</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32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BEING </a:t>
            </a:r>
            <a:r>
              <a:rPr lang="en-US" sz="3200" b="1" u="sng" dirty="0">
                <a:solidFill>
                  <a:srgbClr val="0070C0"/>
                </a:solidFill>
                <a:effectLst/>
                <a:highlight>
                  <a:srgbClr val="FFFF00"/>
                </a:highligh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MORE PRECIOUS</a:t>
            </a:r>
            <a:r>
              <a:rPr lang="en-US" sz="32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 </a:t>
            </a:r>
            <a:r>
              <a:rPr lang="en-US" sz="3200" b="1" u="sng" dirty="0">
                <a:solidFill>
                  <a:srgbClr val="0070C0"/>
                </a:solidFill>
                <a:effectLst/>
                <a:highlight>
                  <a:srgbClr val="FFFF00"/>
                </a:highligh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THAN GOLD</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which is PERISHABLE, even though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TESTED BY FIRE</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MAY BE FOUND TO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RESULT IN </a:t>
            </a:r>
            <a:r>
              <a:rPr lang="en-US" sz="2800" b="1" u="sng" dirty="0">
                <a:solidFill>
                  <a:srgbClr val="0070C0"/>
                </a:solidFill>
                <a:effectLs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PRAISE</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AND </a:t>
            </a:r>
            <a:r>
              <a:rPr lang="en-US" sz="2800" b="1" u="sng" dirty="0">
                <a:solidFill>
                  <a:srgbClr val="0070C0"/>
                </a:solidFill>
                <a:effectLs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GLORY</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AND </a:t>
            </a:r>
            <a:r>
              <a:rPr lang="en-US" sz="2800" b="1" u="sng" dirty="0">
                <a:solidFill>
                  <a:srgbClr val="0070C0"/>
                </a:solidFill>
                <a:effectLs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HONOR</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THE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REVELATION</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OF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JESUS CHRIST.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 </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41678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1993D8-ED7A-4C78-A0CF-1A8EEFEB49C0}"/>
              </a:ext>
            </a:extLst>
          </p:cNvPr>
          <p:cNvSpPr txBox="1"/>
          <p:nvPr/>
        </p:nvSpPr>
        <p:spPr>
          <a:xfrm>
            <a:off x="344557" y="410817"/>
            <a:ext cx="11476382" cy="6012864"/>
          </a:xfrm>
          <a:prstGeom prst="rect">
            <a:avLst/>
          </a:prstGeom>
          <a:noFill/>
        </p:spPr>
        <p:txBody>
          <a:bodyPr wrap="square">
            <a:spAutoFit/>
          </a:bodyPr>
          <a:lstStyle/>
          <a:p>
            <a:pPr marL="342900" lvl="0" indent="-342900">
              <a:lnSpc>
                <a:spcPct val="120000"/>
              </a:lnSpc>
              <a:spcBef>
                <a:spcPts val="0"/>
              </a:spcBef>
              <a:spcAft>
                <a:spcPts val="0"/>
              </a:spcAft>
              <a:buFont typeface="Wingdings" panose="05000000000000000000" pitchFamily="2" charset="2"/>
              <a:buChar char=""/>
            </a:pPr>
            <a:r>
              <a:rPr lang="en-US" sz="3200" dirty="0">
                <a:effectLst/>
                <a:latin typeface="Verdana" panose="020B0604030504040204" pitchFamily="34" charset="0"/>
                <a:ea typeface="Calibri" panose="020F0502020204030204" pitchFamily="34" charset="0"/>
                <a:cs typeface="Times New Roman" panose="02020603050405020304" pitchFamily="18" charset="0"/>
              </a:rPr>
              <a:t>The </a:t>
            </a:r>
            <a:r>
              <a:rPr lang="en-US" sz="3200" b="1" dirty="0">
                <a:effectLst/>
                <a:latin typeface="Verdana" panose="020B0604030504040204" pitchFamily="34" charset="0"/>
                <a:ea typeface="Calibri" panose="020F0502020204030204" pitchFamily="34" charset="0"/>
                <a:cs typeface="Times New Roman" panose="02020603050405020304" pitchFamily="18" charset="0"/>
              </a:rPr>
              <a:t>VALUE</a:t>
            </a:r>
            <a:r>
              <a:rPr lang="en-US" sz="3200" dirty="0">
                <a:effectLst/>
                <a:latin typeface="Verdana" panose="020B0604030504040204" pitchFamily="34" charset="0"/>
                <a:ea typeface="Calibri" panose="020F0502020204030204" pitchFamily="34" charset="0"/>
                <a:cs typeface="Times New Roman" panose="02020603050405020304" pitchFamily="18" charset="0"/>
              </a:rPr>
              <a:t> </a:t>
            </a:r>
            <a:r>
              <a:rPr lang="en-US" sz="3200" b="1" dirty="0">
                <a:effectLst/>
                <a:latin typeface="Verdana" panose="020B0604030504040204" pitchFamily="34" charset="0"/>
                <a:ea typeface="Calibri" panose="020F0502020204030204" pitchFamily="34" charset="0"/>
                <a:cs typeface="Times New Roman" panose="02020603050405020304" pitchFamily="18" charset="0"/>
              </a:rPr>
              <a:t>of our TRIALS, </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the </a:t>
            </a:r>
            <a:r>
              <a:rPr lang="en-US" sz="3200" b="1" u="sng" dirty="0">
                <a:solidFill>
                  <a:srgbClr val="0070C0"/>
                </a:solidFill>
                <a:effectLst/>
                <a:highlight>
                  <a:srgbClr val="FFFF00"/>
                </a:highligh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PROOF</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OF OUR FAITH</a:t>
            </a:r>
            <a:r>
              <a:rPr lang="en-US" sz="3200" dirty="0">
                <a:effectLst/>
                <a:latin typeface="Verdana" panose="020B0604030504040204" pitchFamily="34" charset="0"/>
                <a:ea typeface="Calibri" panose="020F0502020204030204" pitchFamily="34" charset="0"/>
                <a:cs typeface="Times New Roman" panose="02020603050405020304" pitchFamily="18" charset="0"/>
              </a:rPr>
              <a:t> to our FATHER and to JESUS when they see our UNFAILING </a:t>
            </a:r>
            <a:r>
              <a:rPr lang="en-US" sz="3200" dirty="0">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ENDURANCE</a:t>
            </a:r>
            <a:r>
              <a:rPr lang="en-US" sz="3200" dirty="0">
                <a:effectLst/>
                <a:latin typeface="Verdana" panose="020B0604030504040204" pitchFamily="34" charset="0"/>
                <a:ea typeface="Calibri" panose="020F0502020204030204" pitchFamily="34" charset="0"/>
                <a:cs typeface="Times New Roman" panose="02020603050405020304" pitchFamily="18" charset="0"/>
              </a:rPr>
              <a:t> MOTIVATED and EMPOWERED by our </a:t>
            </a:r>
            <a:r>
              <a:rPr lang="en-US" sz="3200" b="1" dirty="0">
                <a:effectLst/>
                <a:latin typeface="Verdana" panose="020B0604030504040204" pitchFamily="34" charset="0"/>
                <a:ea typeface="Calibri" panose="020F0502020204030204" pitchFamily="34" charset="0"/>
                <a:cs typeface="Times New Roman" panose="02020603050405020304" pitchFamily="18" charset="0"/>
              </a:rPr>
              <a:t>LOVE</a:t>
            </a:r>
            <a:r>
              <a:rPr lang="en-US" sz="3200" dirty="0">
                <a:effectLst/>
                <a:latin typeface="Verdana" panose="020B0604030504040204" pitchFamily="34" charset="0"/>
                <a:ea typeface="Calibri" panose="020F0502020204030204" pitchFamily="34" charset="0"/>
                <a:cs typeface="Times New Roman" panose="02020603050405020304" pitchFamily="18" charset="0"/>
              </a:rPr>
              <a:t> and </a:t>
            </a:r>
            <a:r>
              <a:rPr lang="en-US" sz="3200" b="1" dirty="0">
                <a:effectLst/>
                <a:latin typeface="Verdana" panose="020B0604030504040204" pitchFamily="34" charset="0"/>
                <a:ea typeface="Calibri" panose="020F0502020204030204" pitchFamily="34" charset="0"/>
                <a:cs typeface="Times New Roman" panose="02020603050405020304" pitchFamily="18" charset="0"/>
              </a:rPr>
              <a:t>GRATEFULNESS, is </a:t>
            </a:r>
            <a:r>
              <a:rPr lang="en-US" sz="3600" b="1" u="sng" dirty="0">
                <a:solidFill>
                  <a:srgbClr val="0070C0"/>
                </a:solidFill>
                <a:effectLst/>
                <a:highlight>
                  <a:srgbClr val="FFFF00"/>
                </a:highligh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MORE PRECIOUS THAN GOLD</a:t>
            </a:r>
            <a:r>
              <a:rPr lang="en-US" sz="3600" b="1" u="sng" dirty="0">
                <a:solidFill>
                  <a:srgbClr val="0070C0"/>
                </a:solidFill>
                <a:effectLs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   </a:t>
            </a:r>
            <a:r>
              <a:rPr lang="en-US" sz="3200" dirty="0">
                <a:effectLst/>
                <a:latin typeface="Verdana" panose="020B0604030504040204" pitchFamily="34" charset="0"/>
                <a:ea typeface="Calibri" panose="020F0502020204030204" pitchFamily="34" charset="0"/>
                <a:cs typeface="Times New Roman" panose="02020603050405020304" pitchFamily="18" charset="0"/>
              </a:rPr>
              <a:t>Because it says: “I see, I understand, and I GREATLY APPRECIATE YOUR GREAT LOVE for me. It has totally captured my heart and now I WILL DO ANYTHING, even LAY DOWN MY LIFE FOR YOU, AS YOU DID FOR ME.”</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59155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BB67AD6-1084-4E49-94A7-63BB4D071354}"/>
              </a:ext>
            </a:extLst>
          </p:cNvPr>
          <p:cNvSpPr txBox="1"/>
          <p:nvPr/>
        </p:nvSpPr>
        <p:spPr>
          <a:xfrm>
            <a:off x="463826" y="291547"/>
            <a:ext cx="11145078" cy="6181308"/>
          </a:xfrm>
          <a:prstGeom prst="rect">
            <a:avLst/>
          </a:prstGeom>
          <a:noFill/>
        </p:spPr>
        <p:txBody>
          <a:bodyPr wrap="square">
            <a:spAutoFit/>
          </a:bodyPr>
          <a:lstStyle/>
          <a:p>
            <a:pPr>
              <a:lnSpc>
                <a:spcPct val="130000"/>
              </a:lnSpc>
              <a:spcBef>
                <a:spcPts val="0"/>
              </a:spcBef>
              <a:spcAft>
                <a:spcPts val="0"/>
              </a:spcAft>
            </a:pPr>
            <a:r>
              <a:rPr lang="en-US" sz="3200" b="1" dirty="0">
                <a:effectLst/>
                <a:latin typeface="Verdana" panose="020B0604030504040204" pitchFamily="34" charset="0"/>
                <a:ea typeface="Calibri" panose="020F0502020204030204" pitchFamily="34" charset="0"/>
                <a:cs typeface="Times New Roman" panose="02020603050405020304" pitchFamily="18" charset="0"/>
              </a:rPr>
              <a:t>Examples</a:t>
            </a:r>
            <a:r>
              <a:rPr lang="en-US" sz="3200" dirty="0">
                <a:effectLst/>
                <a:latin typeface="Verdana" panose="020B0604030504040204" pitchFamily="34" charset="0"/>
                <a:ea typeface="Calibri" panose="020F0502020204030204" pitchFamily="34" charset="0"/>
                <a:cs typeface="Times New Roman" panose="02020603050405020304" pitchFamily="18" charset="0"/>
              </a:rPr>
              <a:t>:  </a:t>
            </a:r>
            <a:r>
              <a:rPr lang="en-US" sz="2800" dirty="0">
                <a:effectLst/>
                <a:latin typeface="Verdana" panose="020B0604030504040204" pitchFamily="34" charset="0"/>
                <a:ea typeface="Calibri" panose="020F0502020204030204" pitchFamily="34" charset="0"/>
                <a:cs typeface="Times New Roman" panose="02020603050405020304" pitchFamily="18" charset="0"/>
              </a:rPr>
              <a:t>Shadrach, Meshach and Abed-</a:t>
            </a:r>
            <a:r>
              <a:rPr lang="en-US" sz="2800" dirty="0" err="1">
                <a:effectLst/>
                <a:latin typeface="Verdana" panose="020B0604030504040204" pitchFamily="34" charset="0"/>
                <a:ea typeface="Calibri" panose="020F0502020204030204" pitchFamily="34" charset="0"/>
                <a:cs typeface="Times New Roman" panose="02020603050405020304" pitchFamily="18" charset="0"/>
              </a:rPr>
              <a:t>nego</a:t>
            </a:r>
            <a:r>
              <a:rPr lang="en-US" sz="2800" dirty="0">
                <a:effectLst/>
                <a:latin typeface="Verdana" panose="020B0604030504040204" pitchFamily="34" charset="0"/>
                <a:ea typeface="Calibri" panose="020F0502020204030204" pitchFamily="34" charset="0"/>
                <a:cs typeface="Times New Roman" panose="02020603050405020304" pitchFamily="18" charset="0"/>
              </a:rPr>
              <a:t> in the furnace of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blazing fire:  </a:t>
            </a:r>
            <a:r>
              <a:rPr lang="en-US" sz="2800" dirty="0">
                <a:effectLst/>
                <a:latin typeface="Verdana" panose="020B0604030504040204" pitchFamily="34" charset="0"/>
                <a:ea typeface="Calibri" panose="020F0502020204030204" pitchFamily="34" charset="0"/>
                <a:cs typeface="Times New Roman" panose="02020603050405020304" pitchFamily="18" charset="0"/>
              </a:rPr>
              <a:t>Daniel 3:17-18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Our GOD whom we serve IS ABLE to DELIVER US from the furnace of blazing fire</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 . 18  But</a:t>
            </a:r>
            <a:r>
              <a:rPr lang="en-US" sz="2800" u="sng" dirty="0">
                <a:solidFill>
                  <a:srgbClr val="0070C0"/>
                </a:solidFill>
                <a:effectLs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 </a:t>
            </a:r>
            <a:r>
              <a:rPr lang="en-US" sz="3200" b="1" u="sng" dirty="0">
                <a:solidFill>
                  <a:srgbClr val="0070C0"/>
                </a:solidFill>
                <a:effectLst/>
                <a:highlight>
                  <a:srgbClr val="FFFF00"/>
                </a:highligh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EVEN IF HE DOES NOT</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let it be known to you O king, that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WE </a:t>
            </a:r>
            <a:r>
              <a:rPr lang="en-US" sz="2800" b="1" u="sng" dirty="0">
                <a:solidFill>
                  <a:srgbClr val="0070C0"/>
                </a:solidFill>
                <a:effectLs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ARE NOT</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GOING TO SERVE YOUR GODS</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OR WORSHIP YOUR GOLDEN IMAGE</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t>
            </a:r>
            <a:r>
              <a:rPr lang="en-US" sz="2800" dirty="0">
                <a:effectLst/>
                <a:latin typeface="Verdana" panose="020B0604030504040204" pitchFamily="34" charset="0"/>
                <a:ea typeface="Calibri" panose="020F0502020204030204" pitchFamily="34" charset="0"/>
                <a:cs typeface="Times New Roman" panose="02020603050405020304" pitchFamily="18" charset="0"/>
              </a:rPr>
              <a:t>     Or take your mark on our body . . . 	</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endParaRPr lang="en-US" sz="11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2800" dirty="0">
                <a:effectLst/>
                <a:latin typeface="Verdana" panose="020B0604030504040204" pitchFamily="34" charset="0"/>
                <a:ea typeface="Calibri" panose="020F0502020204030204" pitchFamily="34" charset="0"/>
                <a:cs typeface="Times New Roman" panose="02020603050405020304" pitchFamily="18" charset="0"/>
              </a:rPr>
              <a:t>When TRIALS and PROBLEMS are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ENDURED</a:t>
            </a:r>
            <a:r>
              <a:rPr lang="en-US" sz="2800" dirty="0">
                <a:effectLst/>
                <a:latin typeface="Verdana" panose="020B0604030504040204" pitchFamily="34" charset="0"/>
                <a:ea typeface="Calibri" panose="020F0502020204030204" pitchFamily="34" charset="0"/>
                <a:cs typeface="Times New Roman" panose="02020603050405020304" pitchFamily="18" charset="0"/>
              </a:rPr>
              <a:t> and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COUNTED ALL JOY</a:t>
            </a:r>
            <a:r>
              <a:rPr lang="en-US" sz="2800" dirty="0">
                <a:effectLst/>
                <a:latin typeface="Verdana" panose="020B0604030504040204" pitchFamily="34" charset="0"/>
                <a:ea typeface="Calibri" panose="020F0502020204030204" pitchFamily="34" charset="0"/>
                <a:cs typeface="Times New Roman" panose="02020603050405020304" pitchFamily="18" charset="0"/>
              </a:rPr>
              <a:t> </a:t>
            </a:r>
            <a:r>
              <a:rPr lang="en-US" sz="2800" dirty="0">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THEY BRING PROMOTION</a:t>
            </a:r>
            <a:r>
              <a:rPr lang="en-US" sz="2800" dirty="0">
                <a:effectLst/>
                <a:latin typeface="Verdana" panose="020B0604030504040204" pitchFamily="34" charset="0"/>
                <a:ea typeface="Calibri" panose="020F0502020204030204" pitchFamily="34" charset="0"/>
                <a:cs typeface="Times New Roman" panose="02020603050405020304" pitchFamily="18" charset="0"/>
              </a:rPr>
              <a:t>. That is something to be VERY JOYFUL about.     </a:t>
            </a:r>
            <a:r>
              <a:rPr lang="en-US" sz="2800" dirty="0">
                <a:latin typeface="Verdana" panose="020B0604030504040204" pitchFamily="34" charset="0"/>
                <a:ea typeface="Calibri" panose="020F0502020204030204" pitchFamily="34" charset="0"/>
                <a:cs typeface="Times New Roman" panose="02020603050405020304" pitchFamily="18" charset="0"/>
              </a:rPr>
              <a:t>For Example:</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1200" dirty="0">
                <a:effectLst/>
                <a:latin typeface="Verdana" panose="020B0604030504040204" pitchFamily="34" charset="0"/>
                <a:ea typeface="Calibri" panose="020F0502020204030204" pitchFamily="34" charset="0"/>
                <a:cs typeface="Times New Roman" panose="02020603050405020304" pitchFamily="18" charset="0"/>
              </a:rPr>
              <a:t> </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510574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36D9F1C-584F-4C39-B5FF-E748427E0996}"/>
              </a:ext>
            </a:extLst>
          </p:cNvPr>
          <p:cNvSpPr txBox="1"/>
          <p:nvPr/>
        </p:nvSpPr>
        <p:spPr>
          <a:xfrm>
            <a:off x="437322" y="331304"/>
            <a:ext cx="11290852" cy="5693866"/>
          </a:xfrm>
          <a:prstGeom prst="rect">
            <a:avLst/>
          </a:prstGeom>
          <a:noFill/>
        </p:spPr>
        <p:txBody>
          <a:bodyPr wrap="square">
            <a:spAutoFit/>
          </a:bodyPr>
          <a:lstStyle/>
          <a:p>
            <a:pPr>
              <a:spcBef>
                <a:spcPts val="0"/>
              </a:spcBef>
              <a:spcAft>
                <a:spcPts val="0"/>
              </a:spcAft>
            </a:pPr>
            <a:r>
              <a:rPr lang="en-US" sz="2800" dirty="0">
                <a:effectLst/>
                <a:latin typeface="Verdana" panose="020B0604030504040204" pitchFamily="34" charset="0"/>
                <a:ea typeface="Calibri" panose="020F0502020204030204" pitchFamily="34" charset="0"/>
                <a:cs typeface="Times New Roman" panose="02020603050405020304" pitchFamily="18" charset="0"/>
              </a:rPr>
              <a:t>Daniel 3:28-30  </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Nebuchadnezzar responded and said, Blessed be the GOD of Shadrach, Meshach and Abed-</a:t>
            </a:r>
            <a:r>
              <a:rPr lang="en-US" sz="2800" dirty="0" err="1">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nego</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who has sent HIS angel and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DELIVERED HIS SERVANTS</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who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put their TRUST in HIM</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u="heavy" dirty="0">
                <a:solidFill>
                  <a:srgbClr val="0070C0"/>
                </a:solidFill>
                <a:effectLs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VIOLATING THE KING'S COMMAND</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and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yielded up their bodies</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u="heavy" dirty="0">
                <a:solidFill>
                  <a:srgbClr val="0070C0"/>
                </a:solidFill>
                <a:effectLs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so as not to serve or worship any god except their own GOD</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29 Therefore I make a decree </a:t>
            </a:r>
            <a:r>
              <a:rPr lang="en-US" sz="2800" dirty="0">
                <a:effectLst/>
                <a:latin typeface="Verdana" panose="020B0604030504040204" pitchFamily="34" charset="0"/>
                <a:ea typeface="Calibri" panose="020F0502020204030204" pitchFamily="34" charset="0"/>
                <a:cs typeface="Times New Roman" panose="02020603050405020304" pitchFamily="18" charset="0"/>
              </a:rPr>
              <a:t>(a mandate)</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that any people, nation or tongue that speaks anything offensive against the GOD of Shadrach, Meshach and Abed-</a:t>
            </a:r>
            <a:r>
              <a:rPr lang="en-US" sz="2800" dirty="0" err="1">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nego</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shall be torn limb from limb and their houses reduced to a rubbish heap, inasmuch as </a:t>
            </a:r>
            <a:r>
              <a:rPr lang="en-US" sz="2800" b="1" u="heavy" dirty="0">
                <a:solidFill>
                  <a:srgbClr val="0070C0"/>
                </a:solidFill>
                <a:effectLs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there is no other GOD who is able to deliver in this way</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30 Then the king caused Shadrach, Meshach and Abed-</a:t>
            </a:r>
            <a:r>
              <a:rPr lang="en-US" sz="2800" dirty="0" err="1">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nego</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to </a:t>
            </a:r>
            <a:r>
              <a:rPr lang="en-US" sz="2800" b="1" u="heavy" dirty="0">
                <a:solidFill>
                  <a:srgbClr val="0070C0"/>
                </a:solidFill>
                <a:effectLst/>
                <a:highlight>
                  <a:srgbClr val="FFFF00"/>
                </a:highligh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PROSPER</a:t>
            </a:r>
            <a:r>
              <a:rPr lang="en-US" sz="2800"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 IN THE PROVINCE OF BABYLON</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29286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9C8335D-6FE5-4111-A1BB-041A080B9105}"/>
              </a:ext>
            </a:extLst>
          </p:cNvPr>
          <p:cNvSpPr txBox="1"/>
          <p:nvPr/>
        </p:nvSpPr>
        <p:spPr>
          <a:xfrm>
            <a:off x="437322" y="424069"/>
            <a:ext cx="11264348" cy="5684569"/>
          </a:xfrm>
          <a:prstGeom prst="rect">
            <a:avLst/>
          </a:prstGeom>
          <a:noFill/>
        </p:spPr>
        <p:txBody>
          <a:bodyPr wrap="square">
            <a:spAutoFit/>
          </a:bodyPr>
          <a:lstStyle/>
          <a:p>
            <a:pPr marL="342900" lvl="0" indent="-342900">
              <a:lnSpc>
                <a:spcPct val="130000"/>
              </a:lnSpc>
              <a:spcBef>
                <a:spcPts val="0"/>
              </a:spcBef>
              <a:spcAft>
                <a:spcPts val="0"/>
              </a:spcAft>
              <a:buFont typeface="Wingdings" panose="05000000000000000000" pitchFamily="2" charset="2"/>
              <a:buChar char=""/>
            </a:pPr>
            <a:r>
              <a:rPr lang="en-US" sz="2000" dirty="0">
                <a:effectLst/>
                <a:latin typeface="Verdana" panose="020B0604030504040204" pitchFamily="34" charset="0"/>
                <a:ea typeface="Calibri" panose="020F0502020204030204" pitchFamily="34" charset="0"/>
                <a:cs typeface="Times New Roman" panose="02020603050405020304" pitchFamily="18" charset="0"/>
              </a:rPr>
              <a:t>Our</a:t>
            </a:r>
            <a:r>
              <a:rPr lang="en-US" sz="2000" b="1" dirty="0">
                <a:effectLst/>
                <a:latin typeface="Verdana" panose="020B0604030504040204" pitchFamily="34" charset="0"/>
                <a:ea typeface="Calibri" panose="020F0502020204030204" pitchFamily="34" charset="0"/>
                <a:cs typeface="Times New Roman" panose="02020603050405020304" pitchFamily="18" charset="0"/>
              </a:rPr>
              <a:t> </a:t>
            </a:r>
            <a:r>
              <a:rPr lang="en-US" sz="2400" dirty="0">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JOYFUL</a:t>
            </a:r>
            <a:r>
              <a:rPr lang="en-US" sz="2000" dirty="0">
                <a:effectLst/>
                <a:latin typeface="Verdana" panose="020B0604030504040204" pitchFamily="34" charset="0"/>
                <a:ea typeface="Calibri" panose="020F0502020204030204" pitchFamily="34" charset="0"/>
                <a:cs typeface="Times New Roman" panose="02020603050405020304" pitchFamily="18" charset="0"/>
              </a:rPr>
              <a:t> </a:t>
            </a:r>
            <a:r>
              <a:rPr lang="en-US" sz="2400" dirty="0">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ENDURANCE</a:t>
            </a:r>
            <a:r>
              <a:rPr lang="en-US" sz="2400" dirty="0">
                <a:effectLst/>
                <a:latin typeface="Verdana" panose="020B0604030504040204" pitchFamily="34" charset="0"/>
                <a:ea typeface="Calibri" panose="020F0502020204030204" pitchFamily="34" charset="0"/>
                <a:cs typeface="Times New Roman" panose="02020603050405020304" pitchFamily="18" charset="0"/>
              </a:rPr>
              <a:t> is a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BILLBOARD STATEMENT</a:t>
            </a:r>
            <a:r>
              <a:rPr lang="en-US" sz="2400" dirty="0">
                <a:effectLst/>
                <a:latin typeface="Verdana" panose="020B0604030504040204" pitchFamily="34" charset="0"/>
                <a:ea typeface="Calibri" panose="020F0502020204030204" pitchFamily="34" charset="0"/>
                <a:cs typeface="Times New Roman" panose="02020603050405020304" pitchFamily="18" charset="0"/>
              </a:rPr>
              <a:t> for ALL TO SEE our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FAITH</a:t>
            </a:r>
            <a:r>
              <a:rPr lang="en-US" sz="2400" dirty="0">
                <a:effectLst/>
                <a:latin typeface="Verdana" panose="020B0604030504040204" pitchFamily="34" charset="0"/>
                <a:ea typeface="Calibri" panose="020F0502020204030204" pitchFamily="34" charset="0"/>
                <a:cs typeface="Times New Roman" panose="02020603050405020304" pitchFamily="18" charset="0"/>
              </a:rPr>
              <a:t> and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LOVE</a:t>
            </a:r>
            <a:r>
              <a:rPr lang="en-US" sz="2400" dirty="0">
                <a:effectLst/>
                <a:latin typeface="Verdana" panose="020B0604030504040204" pitchFamily="34" charset="0"/>
                <a:ea typeface="Calibri" panose="020F0502020204030204" pitchFamily="34" charset="0"/>
                <a:cs typeface="Times New Roman" panose="02020603050405020304" pitchFamily="18" charset="0"/>
              </a:rPr>
              <a:t> for our Heavenly FATHER and JESUS CHRIST.   IT SPEAKS LOUDLY for many to see.</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30000"/>
              </a:lnSpc>
              <a:spcBef>
                <a:spcPts val="0"/>
              </a:spcBef>
              <a:spcAft>
                <a:spcPts val="0"/>
              </a:spcAft>
            </a:pPr>
            <a:r>
              <a:rPr lang="en-US" sz="1050" dirty="0">
                <a:effectLst/>
                <a:latin typeface="Verdana" panose="020B0604030504040204" pitchFamily="34" charset="0"/>
                <a:ea typeface="Calibri" panose="020F0502020204030204" pitchFamily="34" charset="0"/>
                <a:cs typeface="Times New Roman" panose="02020603050405020304" pitchFamily="18" charset="0"/>
              </a:rPr>
              <a:t> </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marL="342900" lvl="0" indent="-342900">
              <a:lnSpc>
                <a:spcPct val="120000"/>
              </a:lnSpc>
              <a:spcBef>
                <a:spcPts val="0"/>
              </a:spcBef>
              <a:spcAft>
                <a:spcPts val="0"/>
              </a:spcAft>
              <a:buFont typeface="Wingdings" panose="05000000000000000000" pitchFamily="2" charset="2"/>
              <a:buChar char=""/>
            </a:pPr>
            <a:r>
              <a:rPr lang="en-US" sz="2400" dirty="0">
                <a:effectLst/>
                <a:latin typeface="Verdana" panose="020B0604030504040204" pitchFamily="34" charset="0"/>
                <a:ea typeface="Calibri" panose="020F0502020204030204" pitchFamily="34" charset="0"/>
                <a:cs typeface="Times New Roman" panose="02020603050405020304" pitchFamily="18" charset="0"/>
              </a:rPr>
              <a:t>HIS Disciples . . . </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marL="342900" lvl="0" indent="-342900">
              <a:lnSpc>
                <a:spcPct val="120000"/>
              </a:lnSpc>
              <a:spcBef>
                <a:spcPts val="0"/>
              </a:spcBef>
              <a:spcAft>
                <a:spcPts val="0"/>
              </a:spcAft>
              <a:buFont typeface="Symbol" panose="05050102010706020507" pitchFamily="18" charset="2"/>
              <a:buChar char=""/>
            </a:pPr>
            <a:r>
              <a:rPr lang="en-US" sz="2400" b="1" dirty="0">
                <a:effectLst/>
                <a:latin typeface="Verdana" panose="020B0604030504040204" pitchFamily="34" charset="0"/>
                <a:ea typeface="Calibri" panose="020F0502020204030204" pitchFamily="34" charset="0"/>
                <a:cs typeface="Times New Roman" panose="02020603050405020304" pitchFamily="18" charset="0"/>
              </a:rPr>
              <a:t>Peter</a:t>
            </a:r>
            <a:r>
              <a:rPr lang="en-US" sz="2400" dirty="0">
                <a:effectLst/>
                <a:latin typeface="Verdana" panose="020B0604030504040204" pitchFamily="34" charset="0"/>
                <a:ea typeface="Calibri" panose="020F0502020204030204" pitchFamily="34" charset="0"/>
                <a:cs typeface="Times New Roman" panose="02020603050405020304" pitchFamily="18" charset="0"/>
              </a:rPr>
              <a:t> was crucified upside down.</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marL="342900" lvl="0" indent="-342900">
              <a:lnSpc>
                <a:spcPct val="120000"/>
              </a:lnSpc>
              <a:spcBef>
                <a:spcPts val="0"/>
              </a:spcBef>
              <a:spcAft>
                <a:spcPts val="0"/>
              </a:spcAft>
              <a:buFont typeface="Symbol" panose="05050102010706020507" pitchFamily="18" charset="2"/>
              <a:buChar char=""/>
            </a:pPr>
            <a:r>
              <a:rPr lang="en-US" sz="2400" b="1" dirty="0">
                <a:effectLst/>
                <a:latin typeface="Verdana" panose="020B0604030504040204" pitchFamily="34" charset="0"/>
                <a:ea typeface="Calibri" panose="020F0502020204030204" pitchFamily="34" charset="0"/>
                <a:cs typeface="Times New Roman" panose="02020603050405020304" pitchFamily="18" charset="0"/>
              </a:rPr>
              <a:t>Andrew</a:t>
            </a:r>
            <a:r>
              <a:rPr lang="en-US" sz="2400" dirty="0">
                <a:effectLst/>
                <a:latin typeface="Verdana" panose="020B0604030504040204" pitchFamily="34" charset="0"/>
                <a:ea typeface="Calibri" panose="020F0502020204030204" pitchFamily="34" charset="0"/>
                <a:cs typeface="Times New Roman" panose="02020603050405020304" pitchFamily="18" charset="0"/>
              </a:rPr>
              <a:t> martyred by crucifixion on an X shaped cross</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marL="342900" lvl="0" indent="-342900">
              <a:lnSpc>
                <a:spcPct val="120000"/>
              </a:lnSpc>
              <a:spcBef>
                <a:spcPts val="0"/>
              </a:spcBef>
              <a:spcAft>
                <a:spcPts val="0"/>
              </a:spcAft>
              <a:buFont typeface="Symbol" panose="05050102010706020507" pitchFamily="18" charset="2"/>
              <a:buChar char=""/>
            </a:pPr>
            <a:r>
              <a:rPr lang="en-US" sz="2400" b="1" dirty="0">
                <a:effectLst/>
                <a:latin typeface="Verdana" panose="020B0604030504040204" pitchFamily="34" charset="0"/>
                <a:ea typeface="Calibri" panose="020F0502020204030204" pitchFamily="34" charset="0"/>
                <a:cs typeface="Times New Roman" panose="02020603050405020304" pitchFamily="18" charset="0"/>
              </a:rPr>
              <a:t>James</a:t>
            </a:r>
            <a:r>
              <a:rPr lang="en-US" sz="2400" dirty="0">
                <a:effectLst/>
                <a:latin typeface="Verdana" panose="020B0604030504040204" pitchFamily="34" charset="0"/>
                <a:ea typeface="Calibri" panose="020F0502020204030204" pitchFamily="34" charset="0"/>
                <a:cs typeface="Times New Roman" panose="02020603050405020304" pitchFamily="18" charset="0"/>
              </a:rPr>
              <a:t> was executed with a sword.  Acts 12:1-2</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marL="342900" lvl="0" indent="-342900">
              <a:lnSpc>
                <a:spcPct val="120000"/>
              </a:lnSpc>
              <a:spcBef>
                <a:spcPts val="0"/>
              </a:spcBef>
              <a:spcAft>
                <a:spcPts val="0"/>
              </a:spcAft>
              <a:buFont typeface="Symbol" panose="05050102010706020507" pitchFamily="18" charset="2"/>
              <a:buChar char=""/>
            </a:pPr>
            <a:r>
              <a:rPr lang="en-US" sz="2400" b="1" dirty="0">
                <a:effectLst/>
                <a:latin typeface="Verdana" panose="020B0604030504040204" pitchFamily="34" charset="0"/>
                <a:ea typeface="Calibri" panose="020F0502020204030204" pitchFamily="34" charset="0"/>
                <a:cs typeface="Times New Roman" panose="02020603050405020304" pitchFamily="18" charset="0"/>
              </a:rPr>
              <a:t>Thomas</a:t>
            </a:r>
            <a:r>
              <a:rPr lang="en-US" sz="2400" dirty="0">
                <a:effectLst/>
                <a:latin typeface="Verdana" panose="020B0604030504040204" pitchFamily="34" charset="0"/>
                <a:ea typeface="Calibri" panose="020F0502020204030204" pitchFamily="34" charset="0"/>
                <a:cs typeface="Times New Roman" panose="02020603050405020304" pitchFamily="18" charset="0"/>
              </a:rPr>
              <a:t> “The Acts of Thomas” says he was martyred in </a:t>
            </a:r>
            <a:r>
              <a:rPr lang="en-US" sz="2400" dirty="0" err="1">
                <a:effectLst/>
                <a:latin typeface="Verdana" panose="020B0604030504040204" pitchFamily="34" charset="0"/>
                <a:ea typeface="Calibri" panose="020F0502020204030204" pitchFamily="34" charset="0"/>
                <a:cs typeface="Times New Roman" panose="02020603050405020304" pitchFamily="18" charset="0"/>
              </a:rPr>
              <a:t>Mylapore</a:t>
            </a:r>
            <a:r>
              <a:rPr lang="en-US" sz="2400" dirty="0">
                <a:effectLst/>
                <a:latin typeface="Verdana" panose="020B0604030504040204" pitchFamily="34" charset="0"/>
                <a:ea typeface="Calibri" panose="020F0502020204030204" pitchFamily="34" charset="0"/>
                <a:cs typeface="Times New Roman" panose="02020603050405020304" pitchFamily="18" charset="0"/>
              </a:rPr>
              <a:t>, India where he was pierced with spears.</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marL="342900" lvl="0" indent="-342900">
              <a:lnSpc>
                <a:spcPct val="120000"/>
              </a:lnSpc>
              <a:spcBef>
                <a:spcPts val="0"/>
              </a:spcBef>
              <a:spcAft>
                <a:spcPts val="0"/>
              </a:spcAft>
              <a:buFont typeface="Symbol" panose="05050102010706020507" pitchFamily="18" charset="2"/>
              <a:buChar char=""/>
            </a:pPr>
            <a:r>
              <a:rPr lang="en-US" sz="2400" b="1" dirty="0">
                <a:effectLst/>
                <a:latin typeface="Verdana" panose="020B0604030504040204" pitchFamily="34" charset="0"/>
                <a:ea typeface="Calibri" panose="020F0502020204030204" pitchFamily="34" charset="0"/>
                <a:cs typeface="Times New Roman" panose="02020603050405020304" pitchFamily="18" charset="0"/>
              </a:rPr>
              <a:t>Paul</a:t>
            </a:r>
            <a:r>
              <a:rPr lang="en-US" sz="2400" dirty="0">
                <a:effectLst/>
                <a:latin typeface="Verdana" panose="020B0604030504040204" pitchFamily="34" charset="0"/>
                <a:ea typeface="Calibri" panose="020F0502020204030204" pitchFamily="34" charset="0"/>
                <a:cs typeface="Times New Roman" panose="02020603050405020304" pitchFamily="18" charset="0"/>
              </a:rPr>
              <a:t> was beheaded by emperor Nero.</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marL="342900" lvl="0" indent="-342900">
              <a:lnSpc>
                <a:spcPct val="120000"/>
              </a:lnSpc>
              <a:spcBef>
                <a:spcPts val="0"/>
              </a:spcBef>
              <a:spcAft>
                <a:spcPts val="0"/>
              </a:spcAft>
              <a:buFont typeface="Symbol" panose="05050102010706020507" pitchFamily="18" charset="2"/>
              <a:buChar char=""/>
            </a:pPr>
            <a:r>
              <a:rPr lang="en-US" sz="2400" b="1" dirty="0">
                <a:effectLst/>
                <a:latin typeface="Verdana" panose="020B0604030504040204" pitchFamily="34" charset="0"/>
                <a:ea typeface="Calibri" panose="020F0502020204030204" pitchFamily="34" charset="0"/>
                <a:cs typeface="Times New Roman" panose="02020603050405020304" pitchFamily="18" charset="0"/>
              </a:rPr>
              <a:t>John</a:t>
            </a:r>
            <a:r>
              <a:rPr lang="en-US" sz="2400" dirty="0">
                <a:effectLst/>
                <a:latin typeface="Verdana" panose="020B0604030504040204" pitchFamily="34" charset="0"/>
                <a:ea typeface="Calibri" panose="020F0502020204030204" pitchFamily="34" charset="0"/>
                <a:cs typeface="Times New Roman" panose="02020603050405020304" pitchFamily="18" charset="0"/>
              </a:rPr>
              <a:t> was the only Apostle who died of old age.</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marL="342900" lvl="0" indent="-342900">
              <a:lnSpc>
                <a:spcPct val="120000"/>
              </a:lnSpc>
              <a:spcBef>
                <a:spcPts val="0"/>
              </a:spcBef>
              <a:spcAft>
                <a:spcPts val="0"/>
              </a:spcAft>
              <a:buFont typeface="Symbol" panose="05050102010706020507" pitchFamily="18" charset="2"/>
              <a:buChar char=""/>
            </a:pPr>
            <a:r>
              <a:rPr lang="en-US" sz="2400" dirty="0">
                <a:effectLst/>
                <a:latin typeface="Verdana" panose="020B0604030504040204" pitchFamily="34" charset="0"/>
                <a:ea typeface="Calibri" panose="020F0502020204030204" pitchFamily="34" charset="0"/>
                <a:cs typeface="Times New Roman" panose="02020603050405020304" pitchFamily="18" charset="0"/>
              </a:rPr>
              <a:t>The rest were martyred by various gruesome ways.</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456556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6776493-DF34-4C7A-B346-9D09F89F65D8}"/>
              </a:ext>
            </a:extLst>
          </p:cNvPr>
          <p:cNvSpPr txBox="1"/>
          <p:nvPr/>
        </p:nvSpPr>
        <p:spPr>
          <a:xfrm>
            <a:off x="437321" y="278296"/>
            <a:ext cx="11184835" cy="6313203"/>
          </a:xfrm>
          <a:prstGeom prst="rect">
            <a:avLst/>
          </a:prstGeom>
          <a:noFill/>
        </p:spPr>
        <p:txBody>
          <a:bodyPr wrap="square">
            <a:spAutoFit/>
          </a:bodyPr>
          <a:lstStyle/>
          <a:p>
            <a:pPr marL="342900" lvl="0" indent="-342900">
              <a:lnSpc>
                <a:spcPct val="130000"/>
              </a:lnSpc>
              <a:spcBef>
                <a:spcPts val="0"/>
              </a:spcBef>
              <a:spcAft>
                <a:spcPts val="0"/>
              </a:spcAft>
              <a:buFont typeface="Wingdings" panose="05000000000000000000" pitchFamily="2" charset="2"/>
              <a:buChar char=""/>
            </a:pPr>
            <a:r>
              <a:rPr lang="en-US" sz="2000" dirty="0">
                <a:effectLst/>
                <a:latin typeface="Verdana" panose="020B0604030504040204" pitchFamily="34" charset="0"/>
                <a:ea typeface="Calibri" panose="020F0502020204030204" pitchFamily="34" charset="0"/>
                <a:cs typeface="Times New Roman" panose="02020603050405020304" pitchFamily="18" charset="0"/>
              </a:rPr>
              <a:t>Their </a:t>
            </a:r>
            <a:r>
              <a:rPr lang="en-US" sz="2400" dirty="0">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ENDURANCE</a:t>
            </a:r>
            <a:r>
              <a:rPr lang="en-US" sz="2400" dirty="0">
                <a:effectLst/>
                <a:latin typeface="Verdana" panose="020B0604030504040204" pitchFamily="34" charset="0"/>
                <a:ea typeface="Calibri" panose="020F0502020204030204" pitchFamily="34" charset="0"/>
                <a:cs typeface="Times New Roman" panose="02020603050405020304" pitchFamily="18" charset="0"/>
              </a:rPr>
              <a:t> was a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BILLBOARD STATEMENT</a:t>
            </a:r>
            <a:r>
              <a:rPr lang="en-US" sz="2400" dirty="0">
                <a:effectLst/>
                <a:latin typeface="Verdana" panose="020B0604030504040204" pitchFamily="34" charset="0"/>
                <a:ea typeface="Calibri" panose="020F0502020204030204" pitchFamily="34" charset="0"/>
                <a:cs typeface="Times New Roman" panose="02020603050405020304" pitchFamily="18" charset="0"/>
              </a:rPr>
              <a:t> of THEIR </a:t>
            </a:r>
            <a:r>
              <a:rPr lang="en-US" sz="2400" b="1" dirty="0">
                <a:latin typeface="Verdana" panose="020B0604030504040204" pitchFamily="34" charset="0"/>
                <a:ea typeface="Calibri" panose="020F0502020204030204" pitchFamily="34" charset="0"/>
                <a:cs typeface="Times New Roman" panose="02020603050405020304" pitchFamily="18" charset="0"/>
              </a:rPr>
              <a:t>Great</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FAITH</a:t>
            </a:r>
            <a:r>
              <a:rPr lang="en-US" sz="2400" dirty="0">
                <a:effectLst/>
                <a:latin typeface="Verdana" panose="020B0604030504040204" pitchFamily="34" charset="0"/>
                <a:ea typeface="Calibri" panose="020F0502020204030204" pitchFamily="34" charset="0"/>
                <a:cs typeface="Times New Roman" panose="02020603050405020304" pitchFamily="18" charset="0"/>
              </a:rPr>
              <a:t> and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LOVE</a:t>
            </a:r>
            <a:r>
              <a:rPr lang="en-US" sz="2400" dirty="0">
                <a:effectLst/>
                <a:latin typeface="Verdana" panose="020B0604030504040204" pitchFamily="34" charset="0"/>
                <a:ea typeface="Calibri" panose="020F0502020204030204" pitchFamily="34" charset="0"/>
                <a:cs typeface="Times New Roman" panose="02020603050405020304" pitchFamily="18" charset="0"/>
              </a:rPr>
              <a:t> for their LORD JESUS CHRIST.  IT SPEAKS VOLUMES now for Generations.</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lvl="0">
              <a:lnSpc>
                <a:spcPct val="120000"/>
              </a:lnSpc>
              <a:spcBef>
                <a:spcPts val="0"/>
              </a:spcBef>
              <a:spcAft>
                <a:spcPts val="0"/>
              </a:spcAft>
              <a:buSzPts val="1400"/>
            </a:pPr>
            <a:r>
              <a:rPr lang="en-US" sz="2400" dirty="0">
                <a:effectLst/>
                <a:latin typeface="Verdana" panose="020B0604030504040204" pitchFamily="34" charset="0"/>
                <a:ea typeface="Calibri" panose="020F0502020204030204" pitchFamily="34" charset="0"/>
                <a:cs typeface="Times New Roman" panose="02020603050405020304" pitchFamily="18" charset="0"/>
              </a:rPr>
              <a:t>As JESUS suffered and died on HIS cross, and won our hearts, now we may be asked to do the same for HIM and perhaps win other’s heart to JESUS. </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marL="228600">
              <a:lnSpc>
                <a:spcPct val="120000"/>
              </a:lnSpc>
              <a:spcBef>
                <a:spcPts val="0"/>
              </a:spcBef>
              <a:spcAft>
                <a:spcPts val="0"/>
              </a:spcAft>
            </a:pPr>
            <a:r>
              <a:rPr lang="en-US" sz="1050" dirty="0">
                <a:effectLst/>
                <a:latin typeface="Verdana" panose="020B0604030504040204" pitchFamily="34" charset="0"/>
                <a:ea typeface="Calibri" panose="020F0502020204030204" pitchFamily="34" charset="0"/>
                <a:cs typeface="Times New Roman" panose="02020603050405020304" pitchFamily="18" charset="0"/>
              </a:rPr>
              <a:t> </a:t>
            </a:r>
            <a:r>
              <a:rPr lang="en-US" sz="2400" dirty="0">
                <a:effectLst/>
                <a:latin typeface="Verdana" panose="020B0604030504040204" pitchFamily="34" charset="0"/>
                <a:ea typeface="Calibri" panose="020F0502020204030204" pitchFamily="34" charset="0"/>
                <a:cs typeface="Times New Roman" panose="02020603050405020304" pitchFamily="18" charset="0"/>
              </a:rPr>
              <a:t>Matthew 16:24  </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If anyone wishes to come after ME, he must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DENY HIMSELF</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TAKE UP HIS CROSS and FOLLOW ME</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a:p>
            <a:pPr marL="0">
              <a:lnSpc>
                <a:spcPct val="130000"/>
              </a:lnSpc>
              <a:spcBef>
                <a:spcPts val="0"/>
              </a:spcBef>
              <a:spcAft>
                <a:spcPts val="0"/>
              </a:spcAft>
            </a:pPr>
            <a:r>
              <a:rPr lang="en-US" sz="1100" dirty="0">
                <a:effectLst/>
                <a:latin typeface="Verdana" panose="020B0604030504040204" pitchFamily="34" charset="0"/>
                <a:ea typeface="Calibri" panose="020F0502020204030204" pitchFamily="34" charset="0"/>
                <a:cs typeface="Times New Roman" panose="02020603050405020304" pitchFamily="18" charset="0"/>
              </a:rPr>
              <a:t> </a:t>
            </a: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a:p>
            <a:pPr lvl="0">
              <a:lnSpc>
                <a:spcPct val="130000"/>
              </a:lnSpc>
              <a:spcBef>
                <a:spcPts val="0"/>
              </a:spcBef>
              <a:spcAft>
                <a:spcPts val="0"/>
              </a:spcAft>
            </a:pPr>
            <a:r>
              <a:rPr lang="en-US" sz="2400" dirty="0">
                <a:effectLst/>
                <a:latin typeface="Verdana" panose="020B0604030504040204" pitchFamily="34" charset="0"/>
                <a:ea typeface="Calibri" panose="020F0502020204030204" pitchFamily="34" charset="0"/>
                <a:cs typeface="Times New Roman" panose="02020603050405020304" pitchFamily="18" charset="0"/>
              </a:rPr>
              <a:t>2 Cor.5:14-15 </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For the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LOVE</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of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CHRIST</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CONTROLS US</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COMPELS US</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dirty="0">
                <a:effectLst/>
                <a:latin typeface="Verdana" panose="020B0604030504040204" pitchFamily="34" charset="0"/>
                <a:ea typeface="Calibri" panose="020F0502020204030204" pitchFamily="34" charset="0"/>
                <a:cs typeface="Times New Roman" panose="02020603050405020304" pitchFamily="18" charset="0"/>
              </a:rPr>
              <a:t>[Does it? HOW?]</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having concluded this, that one died for all, therefore all died; </a:t>
            </a:r>
            <a:r>
              <a:rPr lang="en-US" sz="20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15</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and HE died for all </a:t>
            </a:r>
            <a:r>
              <a:rPr lang="en-US" sz="2400" dirty="0">
                <a:effectLst/>
                <a:latin typeface="Verdana" panose="020B0604030504040204" pitchFamily="34" charset="0"/>
                <a:ea typeface="Calibri" panose="020F0502020204030204" pitchFamily="34" charset="0"/>
                <a:cs typeface="Times New Roman" panose="02020603050405020304" pitchFamily="18" charset="0"/>
              </a:rPr>
              <a:t>[Why?]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so that</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they who live might</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u="sng" dirty="0">
                <a:solidFill>
                  <a:srgbClr val="0070C0"/>
                </a:solidFill>
                <a:effectLst/>
                <a:highlight>
                  <a:srgbClr val="FFFF00"/>
                </a:highligh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NO LONGER LIVE FOR THEMSELVES</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BUT </a:t>
            </a:r>
            <a:r>
              <a:rPr lang="en-US" sz="2400" b="1" u="sng" dirty="0">
                <a:solidFill>
                  <a:srgbClr val="0070C0"/>
                </a:solidFill>
                <a:effectLst/>
                <a:highlight>
                  <a:srgbClr val="FFFF00"/>
                </a:highligh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FOR HIM</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who died and rose again </a:t>
            </a:r>
            <a:r>
              <a:rPr lang="en-US" sz="2400" b="1" u="sng" dirty="0">
                <a:solidFill>
                  <a:srgbClr val="0070C0"/>
                </a:solidFill>
                <a:effectLs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FOR US</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221735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40B4802-390A-4118-8337-3409DB879253}"/>
              </a:ext>
            </a:extLst>
          </p:cNvPr>
          <p:cNvSpPr txBox="1"/>
          <p:nvPr/>
        </p:nvSpPr>
        <p:spPr>
          <a:xfrm>
            <a:off x="450573" y="331304"/>
            <a:ext cx="11184835" cy="6552563"/>
          </a:xfrm>
          <a:prstGeom prst="rect">
            <a:avLst/>
          </a:prstGeom>
          <a:noFill/>
        </p:spPr>
        <p:txBody>
          <a:bodyPr wrap="square">
            <a:spAutoFit/>
          </a:bodyPr>
          <a:lstStyle/>
          <a:p>
            <a:pPr>
              <a:lnSpc>
                <a:spcPct val="120000"/>
              </a:lnSpc>
              <a:spcBef>
                <a:spcPts val="0"/>
              </a:spcBef>
              <a:spcAft>
                <a:spcPts val="0"/>
              </a:spcAft>
            </a:pPr>
            <a:r>
              <a:rPr lang="en-US" sz="2800" dirty="0">
                <a:effectLst/>
                <a:latin typeface="Verdana" panose="020B0604030504040204" pitchFamily="34" charset="0"/>
                <a:ea typeface="Calibri" panose="020F0502020204030204" pitchFamily="34" charset="0"/>
                <a:cs typeface="Times New Roman" panose="02020603050405020304" pitchFamily="18" charset="0"/>
              </a:rPr>
              <a:t>The Scriptures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STRONGLY</a:t>
            </a:r>
            <a:r>
              <a:rPr lang="en-US" sz="2800" dirty="0">
                <a:effectLst/>
                <a:latin typeface="Verdana" panose="020B0604030504040204" pitchFamily="34" charset="0"/>
                <a:ea typeface="Calibri" panose="020F0502020204030204" pitchFamily="34" charset="0"/>
                <a:cs typeface="Times New Roman" panose="02020603050405020304" pitchFamily="18" charset="0"/>
              </a:rPr>
              <a:t> and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CONTINUALLY</a:t>
            </a:r>
            <a:r>
              <a:rPr lang="en-US" sz="2800" dirty="0">
                <a:effectLst/>
                <a:latin typeface="Verdana" panose="020B0604030504040204" pitchFamily="34" charset="0"/>
                <a:ea typeface="Calibri" panose="020F0502020204030204" pitchFamily="34" charset="0"/>
                <a:cs typeface="Times New Roman" panose="02020603050405020304" pitchFamily="18" charset="0"/>
              </a:rPr>
              <a:t> encourage us to </a:t>
            </a:r>
            <a:r>
              <a:rPr lang="en-US" sz="3200" b="1" dirty="0">
                <a:effectLst/>
                <a:latin typeface="Verdana" panose="020B0604030504040204" pitchFamily="34" charset="0"/>
                <a:ea typeface="Calibri" panose="020F0502020204030204" pitchFamily="34" charset="0"/>
                <a:cs typeface="Times New Roman" panose="02020603050405020304" pitchFamily="18" charset="0"/>
              </a:rPr>
              <a:t>ENDURE</a:t>
            </a:r>
            <a:r>
              <a:rPr lang="en-US" sz="3200" dirty="0">
                <a:effectLst/>
                <a:latin typeface="Verdana" panose="020B0604030504040204" pitchFamily="34" charset="0"/>
                <a:ea typeface="Calibri" panose="020F0502020204030204" pitchFamily="34" charset="0"/>
                <a:cs typeface="Times New Roman" panose="02020603050405020304" pitchFamily="18" charset="0"/>
              </a:rPr>
              <a:t> </a:t>
            </a:r>
            <a:r>
              <a:rPr lang="en-US" sz="3200" b="1" dirty="0">
                <a:effectLst/>
                <a:latin typeface="Verdana" panose="020B0604030504040204" pitchFamily="34" charset="0"/>
                <a:ea typeface="Calibri" panose="020F0502020204030204" pitchFamily="34" charset="0"/>
                <a:cs typeface="Times New Roman" panose="02020603050405020304" pitchFamily="18" charset="0"/>
              </a:rPr>
              <a:t>TRIALS</a:t>
            </a:r>
            <a:r>
              <a:rPr lang="en-US" sz="2800" dirty="0">
                <a:effectLst/>
                <a:latin typeface="Verdana" panose="020B0604030504040204" pitchFamily="34" charset="0"/>
                <a:ea typeface="Calibri" panose="020F0502020204030204" pitchFamily="34" charset="0"/>
                <a:cs typeface="Times New Roman" panose="02020603050405020304" pitchFamily="18" charset="0"/>
              </a:rPr>
              <a:t> and </a:t>
            </a:r>
            <a:r>
              <a:rPr lang="en-US" sz="3600" dirty="0">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COUNT IT ALL JOY</a:t>
            </a:r>
            <a:r>
              <a:rPr lang="en-US" sz="2800" dirty="0">
                <a:effectLst/>
                <a:latin typeface="Verdana" panose="020B0604030504040204" pitchFamily="34" charset="0"/>
                <a:ea typeface="Calibri" panose="020F0502020204030204" pitchFamily="34" charset="0"/>
                <a:cs typeface="Times New Roman" panose="02020603050405020304" pitchFamily="18" charset="0"/>
              </a:rPr>
              <a:t>.   </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1200" dirty="0">
                <a:effectLst/>
                <a:latin typeface="Verdana" panose="020B0604030504040204" pitchFamily="34" charset="0"/>
                <a:ea typeface="Calibri" panose="020F0502020204030204" pitchFamily="34" charset="0"/>
                <a:cs typeface="Times New Roman" panose="02020603050405020304" pitchFamily="18" charset="0"/>
              </a:rPr>
              <a:t> </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2800" dirty="0">
                <a:effectLst/>
                <a:latin typeface="Verdana" panose="020B0604030504040204" pitchFamily="34" charset="0"/>
                <a:ea typeface="Calibri" panose="020F0502020204030204" pitchFamily="34" charset="0"/>
                <a:cs typeface="Times New Roman" panose="02020603050405020304" pitchFamily="18" charset="0"/>
              </a:rPr>
              <a:t>James 5:11  </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We count those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BLESSED who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ENDURED</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You have heard of the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ENDURANCE</a:t>
            </a:r>
            <a:r>
              <a:rPr lang="en-US" sz="2800"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OF JOB</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and have seen the outcome of the LORD's dealings, that the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LORD</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is full of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COMPASSION</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and is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MERCIFUL</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1200" dirty="0">
                <a:effectLst/>
                <a:latin typeface="Verdana" panose="020B0604030504040204" pitchFamily="34" charset="0"/>
                <a:ea typeface="Calibri" panose="020F0502020204030204" pitchFamily="34" charset="0"/>
                <a:cs typeface="Times New Roman" panose="02020603050405020304" pitchFamily="18" charset="0"/>
              </a:rPr>
              <a:t> </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marL="342900" lvl="0" indent="-342900">
              <a:lnSpc>
                <a:spcPct val="120000"/>
              </a:lnSpc>
              <a:spcBef>
                <a:spcPts val="0"/>
              </a:spcBef>
              <a:spcAft>
                <a:spcPts val="0"/>
              </a:spcAft>
              <a:buFont typeface="Wingdings" panose="05000000000000000000" pitchFamily="2" charset="2"/>
              <a:buChar char=""/>
            </a:pPr>
            <a:r>
              <a:rPr lang="en-US" sz="2800" dirty="0">
                <a:effectLst/>
                <a:latin typeface="Verdana" panose="020B0604030504040204" pitchFamily="34" charset="0"/>
                <a:ea typeface="Calibri" panose="020F0502020204030204" pitchFamily="34" charset="0"/>
                <a:cs typeface="Times New Roman" panose="02020603050405020304" pitchFamily="18" charset="0"/>
              </a:rPr>
              <a:t>It sounds as if The LORD was proud of Job 1:8  </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marL="228600">
              <a:lnSpc>
                <a:spcPct val="120000"/>
              </a:lnSpc>
              <a:spcBef>
                <a:spcPts val="0"/>
              </a:spcBef>
              <a:spcAft>
                <a:spcPts val="0"/>
              </a:spcAft>
            </a:pP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The LORD said to </a:t>
            </a:r>
            <a:r>
              <a:rPr lang="en-US" sz="2800" dirty="0" err="1">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satan</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Have you considered My servant Job?</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For there is </a:t>
            </a:r>
            <a:r>
              <a:rPr lang="en-US" sz="2800" b="1" u="sng" dirty="0">
                <a:solidFill>
                  <a:srgbClr val="0070C0"/>
                </a:solidFill>
                <a:effectLs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NO ONE LIKE HIM on the earth</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 </a:t>
            </a:r>
            <a:r>
              <a:rPr lang="en-US" sz="2800" b="1" u="sng" dirty="0">
                <a:solidFill>
                  <a:srgbClr val="0070C0"/>
                </a:solidFill>
                <a:effectLs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BLAMELESS</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and upright man,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fearing GOD</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and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turning away from evil</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marL="228600">
              <a:lnSpc>
                <a:spcPct val="120000"/>
              </a:lnSpc>
              <a:spcBef>
                <a:spcPts val="0"/>
              </a:spcBef>
              <a:spcAft>
                <a:spcPts val="0"/>
              </a:spcAft>
            </a:pPr>
            <a:r>
              <a:rPr lang="en-US" sz="12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54803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C46A868-7756-45B3-86CD-EF0C850F458B}"/>
              </a:ext>
            </a:extLst>
          </p:cNvPr>
          <p:cNvSpPr txBox="1"/>
          <p:nvPr/>
        </p:nvSpPr>
        <p:spPr>
          <a:xfrm>
            <a:off x="556591" y="198783"/>
            <a:ext cx="11184835" cy="6402330"/>
          </a:xfrm>
          <a:prstGeom prst="rect">
            <a:avLst/>
          </a:prstGeom>
          <a:noFill/>
        </p:spPr>
        <p:txBody>
          <a:bodyPr wrap="square">
            <a:spAutoFit/>
          </a:bodyPr>
          <a:lstStyle/>
          <a:p>
            <a:pPr>
              <a:lnSpc>
                <a:spcPct val="130000"/>
              </a:lnSpc>
              <a:spcBef>
                <a:spcPts val="0"/>
              </a:spcBef>
              <a:spcAft>
                <a:spcPts val="0"/>
              </a:spcAft>
            </a:pP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Speaking of this time the Prophet Daniel said in 6</a:t>
            </a:r>
            <a:r>
              <a:rPr lang="en-US" sz="2800" baseline="30000" dirty="0">
                <a:effectLst/>
                <a:latin typeface="Verdana" panose="020B0604030504040204" pitchFamily="34" charset="0"/>
                <a:ea typeface="Times New Roman" panose="02020603050405020304" pitchFamily="18" charset="0"/>
                <a:cs typeface="Times New Roman" panose="02020603050405020304" pitchFamily="18" charset="0"/>
              </a:rPr>
              <a:t>th</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 Century BC:</a:t>
            </a: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Now at that time Michael, the great prince who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stands guard</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over the sons of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YOUR PEOPLE</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will arise. And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there will BE A TIME OF DISTRESS SUCH AS NEVER OCCURRED SINCE THERE WAS A NATION</a:t>
            </a:r>
            <a:r>
              <a:rPr lang="en-US" sz="2800"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 </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until that time; and at that time </a:t>
            </a:r>
            <a:r>
              <a:rPr lang="en-US" sz="2800"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YOUR PEOPLE</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EVERYONE WHO IS FOUND WRITTEN IN THE BOOK, </a:t>
            </a:r>
            <a:r>
              <a:rPr lang="en-US" sz="32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WILL BE RESCUED</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0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2</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MANY</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OF THOSE WHO SLEEP IN THE DUST OF THE GROUND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WILL AWAKE</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THESE TO EVERLASTING LIFE, but the others to disgrace and everlasting contempt.</a:t>
            </a:r>
            <a:r>
              <a:rPr lang="en-US" sz="2800" dirty="0">
                <a:effectLst/>
                <a:latin typeface="Verdana" panose="020B0604030504040204" pitchFamily="34" charset="0"/>
                <a:ea typeface="Calibri" panose="020F0502020204030204" pitchFamily="34" charset="0"/>
                <a:cs typeface="Times New Roman" panose="02020603050405020304" pitchFamily="18" charset="0"/>
              </a:rPr>
              <a:t> Daniel 12:1-2</a:t>
            </a: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64703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13E861B-2E0B-480A-A9EC-EA48B14066CD}"/>
              </a:ext>
            </a:extLst>
          </p:cNvPr>
          <p:cNvSpPr txBox="1"/>
          <p:nvPr/>
        </p:nvSpPr>
        <p:spPr>
          <a:xfrm>
            <a:off x="437321" y="265043"/>
            <a:ext cx="11184835" cy="6076087"/>
          </a:xfrm>
          <a:prstGeom prst="rect">
            <a:avLst/>
          </a:prstGeom>
          <a:noFill/>
        </p:spPr>
        <p:txBody>
          <a:bodyPr wrap="square">
            <a:spAutoFit/>
          </a:bodyPr>
          <a:lstStyle/>
          <a:p>
            <a:pPr marL="342900" lvl="0" indent="-342900">
              <a:lnSpc>
                <a:spcPct val="120000"/>
              </a:lnSpc>
              <a:spcBef>
                <a:spcPts val="0"/>
              </a:spcBef>
              <a:spcAft>
                <a:spcPts val="0"/>
              </a:spcAft>
              <a:buFont typeface="Wingdings" panose="05000000000000000000" pitchFamily="2" charset="2"/>
              <a:buChar char=""/>
            </a:pPr>
            <a:r>
              <a:rPr lang="en-US" sz="2400" dirty="0">
                <a:effectLst/>
                <a:latin typeface="Verdana" panose="020B0604030504040204" pitchFamily="34" charset="0"/>
                <a:ea typeface="Calibri" panose="020F0502020204030204" pitchFamily="34" charset="0"/>
                <a:cs typeface="Times New Roman" panose="02020603050405020304" pitchFamily="18" charset="0"/>
              </a:rPr>
              <a:t>Job was a VERY WEALTHY man and </a:t>
            </a:r>
            <a:r>
              <a:rPr lang="en-US" sz="2400" dirty="0" err="1">
                <a:effectLst/>
                <a:latin typeface="Verdana" panose="020B0604030504040204" pitchFamily="34" charset="0"/>
                <a:ea typeface="Calibri" panose="020F0502020204030204" pitchFamily="34" charset="0"/>
                <a:cs typeface="Times New Roman" panose="02020603050405020304" pitchFamily="18" charset="0"/>
              </a:rPr>
              <a:t>satan</a:t>
            </a:r>
            <a:r>
              <a:rPr lang="en-US" sz="2400" dirty="0">
                <a:effectLst/>
                <a:latin typeface="Verdana" panose="020B0604030504040204" pitchFamily="34" charset="0"/>
                <a:ea typeface="Calibri" panose="020F0502020204030204" pitchFamily="34" charset="0"/>
                <a:cs typeface="Times New Roman" panose="02020603050405020304" pitchFamily="18" charset="0"/>
              </a:rPr>
              <a:t> destroyed all that he had including his family, and Job said: </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The LORD gave and the LORD has taken away.  Blessed be the name of the LORD</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Through all this </a:t>
            </a:r>
            <a:r>
              <a:rPr lang="en-US" sz="2400" b="1" u="heavy" dirty="0">
                <a:solidFill>
                  <a:srgbClr val="0070C0"/>
                </a:solidFill>
                <a:effectLs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JOB DID NOT SIN</a:t>
            </a:r>
            <a:r>
              <a:rPr lang="en-US" sz="2400" u="heavy" dirty="0">
                <a:solidFill>
                  <a:srgbClr val="0070C0"/>
                </a:solidFill>
                <a:effectLs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 OR </a:t>
            </a:r>
            <a:r>
              <a:rPr lang="en-US" sz="2400" b="1" u="heavy" dirty="0">
                <a:solidFill>
                  <a:srgbClr val="0070C0"/>
                </a:solidFill>
                <a:effectLs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BLAME GOD</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t>
            </a:r>
            <a:r>
              <a:rPr lang="en-US" sz="2400" dirty="0">
                <a:effectLst/>
                <a:latin typeface="Verdana" panose="020B0604030504040204" pitchFamily="34" charset="0"/>
                <a:ea typeface="Calibri" panose="020F0502020204030204" pitchFamily="34" charset="0"/>
                <a:cs typeface="Times New Roman" panose="02020603050405020304" pitchFamily="18" charset="0"/>
              </a:rPr>
              <a:t>  Job 1:21-22</a:t>
            </a: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a:p>
            <a:pPr marL="457200">
              <a:lnSpc>
                <a:spcPct val="120000"/>
              </a:lnSpc>
              <a:spcBef>
                <a:spcPts val="0"/>
              </a:spcBef>
              <a:spcAft>
                <a:spcPts val="0"/>
              </a:spcAft>
            </a:pPr>
            <a:r>
              <a:rPr lang="en-US" sz="1100" dirty="0">
                <a:effectLst/>
                <a:latin typeface="Verdana" panose="020B0604030504040204" pitchFamily="34" charset="0"/>
                <a:ea typeface="Calibri" panose="020F0502020204030204" pitchFamily="34" charset="0"/>
                <a:cs typeface="Times New Roman" panose="02020603050405020304" pitchFamily="18" charset="0"/>
              </a:rPr>
              <a:t> </a:t>
            </a: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a:p>
            <a:pPr marL="342900" lvl="0" indent="-342900">
              <a:lnSpc>
                <a:spcPct val="120000"/>
              </a:lnSpc>
              <a:spcBef>
                <a:spcPts val="0"/>
              </a:spcBef>
              <a:spcAft>
                <a:spcPts val="0"/>
              </a:spcAft>
              <a:buFont typeface="Wingdings" panose="05000000000000000000" pitchFamily="2" charset="2"/>
              <a:buChar char=""/>
            </a:pPr>
            <a:r>
              <a:rPr lang="en-US" sz="2400" b="1" dirty="0">
                <a:effectLst/>
                <a:latin typeface="Verdana" panose="020B0604030504040204" pitchFamily="34" charset="0"/>
                <a:ea typeface="Calibri" panose="020F0502020204030204" pitchFamily="34" charset="0"/>
                <a:cs typeface="Times New Roman" panose="02020603050405020304" pitchFamily="18" charset="0"/>
              </a:rPr>
              <a:t>The UPGRADE that followed THE TRIAL</a:t>
            </a:r>
            <a:r>
              <a:rPr lang="en-US" sz="2400" dirty="0">
                <a:effectLst/>
                <a:latin typeface="Verdana" panose="020B0604030504040204" pitchFamily="34" charset="0"/>
                <a:ea typeface="Calibri" panose="020F0502020204030204" pitchFamily="34" charset="0"/>
                <a:cs typeface="Times New Roman" panose="02020603050405020304" pitchFamily="18" charset="0"/>
              </a:rPr>
              <a:t>:  Job 42:10-17 </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The </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LORD restored the fortunes of Job . . . and the LORD increased all that Job had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twofold</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 . 12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The LORD BLESSED</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the latter days of Job more than his beginning; and he had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14,000 sheep</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6,000 camels</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1,000 yoke of oxen</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1,000 female donkeys</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 . . 16 After this, Job lived 140 years, and saw his sons and his grandsons, four generations. 17 And Job died, an old man full of days.  </a:t>
            </a: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58331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A84F02-002D-4CDF-B6A9-E47220C29351}"/>
              </a:ext>
            </a:extLst>
          </p:cNvPr>
          <p:cNvSpPr txBox="1"/>
          <p:nvPr/>
        </p:nvSpPr>
        <p:spPr>
          <a:xfrm>
            <a:off x="424069" y="384313"/>
            <a:ext cx="11224591" cy="5928354"/>
          </a:xfrm>
          <a:prstGeom prst="rect">
            <a:avLst/>
          </a:prstGeom>
          <a:noFill/>
        </p:spPr>
        <p:txBody>
          <a:bodyPr wrap="square">
            <a:spAutoFit/>
          </a:bodyPr>
          <a:lstStyle/>
          <a:p>
            <a:pPr marL="342900" lvl="0" indent="-342900">
              <a:lnSpc>
                <a:spcPct val="120000"/>
              </a:lnSpc>
              <a:spcBef>
                <a:spcPts val="0"/>
              </a:spcBef>
              <a:spcAft>
                <a:spcPts val="0"/>
              </a:spcAft>
              <a:buFont typeface="Wingdings" panose="05000000000000000000" pitchFamily="2" charset="2"/>
              <a:buChar char=""/>
            </a:pP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ENDURANCE</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HAD ITS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PERFECT WORK in Job</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so that the LORD saw him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PERFECT</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and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COMPLETE, LACKING NOTHING.</a:t>
            </a: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a:p>
            <a:pPr marL="171450">
              <a:lnSpc>
                <a:spcPct val="120000"/>
              </a:lnSpc>
              <a:spcBef>
                <a:spcPts val="0"/>
              </a:spcBef>
              <a:spcAft>
                <a:spcPts val="0"/>
              </a:spcAft>
            </a:pPr>
            <a:r>
              <a:rPr lang="en-US" sz="1100" dirty="0">
                <a:effectLst/>
                <a:latin typeface="Verdana" panose="020B0604030504040204" pitchFamily="34" charset="0"/>
                <a:ea typeface="Calibri" panose="020F0502020204030204" pitchFamily="34" charset="0"/>
                <a:cs typeface="Times New Roman" panose="02020603050405020304" pitchFamily="18" charset="0"/>
              </a:rPr>
              <a:t> </a:t>
            </a: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a:p>
            <a:pPr lvl="0">
              <a:lnSpc>
                <a:spcPct val="120000"/>
              </a:lnSpc>
              <a:spcBef>
                <a:spcPts val="0"/>
              </a:spcBef>
              <a:spcAft>
                <a:spcPts val="0"/>
              </a:spcAft>
              <a:buSzPts val="1400"/>
            </a:pPr>
            <a:r>
              <a:rPr lang="en-US" sz="2800" dirty="0">
                <a:effectLst/>
                <a:latin typeface="Verdana" panose="020B0604030504040204" pitchFamily="34" charset="0"/>
                <a:ea typeface="Calibri" panose="020F0502020204030204" pitchFamily="34" charset="0"/>
                <a:cs typeface="Times New Roman" panose="02020603050405020304" pitchFamily="18" charset="0"/>
              </a:rPr>
              <a:t>Job was a POWERFUL witness and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BILLBOARD</a:t>
            </a:r>
            <a:r>
              <a:rPr lang="en-US" sz="2800" dirty="0">
                <a:effectLst/>
                <a:latin typeface="Verdana" panose="020B0604030504040204" pitchFamily="34" charset="0"/>
                <a:ea typeface="Calibri" panose="020F0502020204030204" pitchFamily="34" charset="0"/>
                <a:cs typeface="Times New Roman" panose="02020603050405020304" pitchFamily="18" charset="0"/>
              </a:rPr>
              <a:t> of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ENDURANCE</a:t>
            </a:r>
            <a:r>
              <a:rPr lang="en-US" sz="2800" dirty="0">
                <a:effectLst/>
                <a:latin typeface="Verdana" panose="020B0604030504040204" pitchFamily="34" charset="0"/>
                <a:ea typeface="Calibri" panose="020F0502020204030204" pitchFamily="34" charset="0"/>
                <a:cs typeface="Times New Roman" panose="02020603050405020304" pitchFamily="18" charset="0"/>
              </a:rPr>
              <a:t> to four generations of his family and every generation up to today.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Our Family</a:t>
            </a:r>
            <a:r>
              <a:rPr lang="en-US" sz="2800" dirty="0">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Our Children </a:t>
            </a:r>
            <a:r>
              <a:rPr lang="en-US" sz="2800" dirty="0">
                <a:effectLst/>
                <a:latin typeface="Verdana" panose="020B0604030504040204" pitchFamily="34" charset="0"/>
                <a:ea typeface="Calibri" panose="020F0502020204030204" pitchFamily="34" charset="0"/>
                <a:cs typeface="Times New Roman" panose="02020603050405020304" pitchFamily="18" charset="0"/>
              </a:rPr>
              <a:t>and many others need to see </a:t>
            </a:r>
            <a:r>
              <a:rPr lang="en-US" sz="2800" b="1" dirty="0">
                <a:latin typeface="Verdana" panose="020B0604030504040204" pitchFamily="34" charset="0"/>
                <a:ea typeface="Calibri" panose="020F0502020204030204" pitchFamily="34" charset="0"/>
                <a:cs typeface="Times New Roman" panose="02020603050405020304" pitchFamily="18" charset="0"/>
              </a:rPr>
              <a:t>O</a:t>
            </a:r>
            <a:r>
              <a:rPr lang="en-US" sz="2800" b="1" dirty="0">
                <a:effectLst/>
                <a:latin typeface="Verdana" panose="020B0604030504040204" pitchFamily="34" charset="0"/>
                <a:ea typeface="Calibri" panose="020F0502020204030204" pitchFamily="34" charset="0"/>
                <a:cs typeface="Times New Roman" panose="02020603050405020304" pitchFamily="18" charset="0"/>
              </a:rPr>
              <a:t>ur FAITH</a:t>
            </a:r>
            <a:r>
              <a:rPr lang="en-US" sz="2800" dirty="0">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latin typeface="Verdana" panose="020B0604030504040204" pitchFamily="34" charset="0"/>
                <a:ea typeface="Calibri" panose="020F0502020204030204" pitchFamily="34" charset="0"/>
                <a:cs typeface="Times New Roman" panose="02020603050405020304" pitchFamily="18" charset="0"/>
              </a:rPr>
              <a:t>O</a:t>
            </a:r>
            <a:r>
              <a:rPr lang="en-US" sz="2800" b="1" dirty="0">
                <a:effectLst/>
                <a:latin typeface="Verdana" panose="020B0604030504040204" pitchFamily="34" charset="0"/>
                <a:ea typeface="Calibri" panose="020F0502020204030204" pitchFamily="34" charset="0"/>
                <a:cs typeface="Times New Roman" panose="02020603050405020304" pitchFamily="18" charset="0"/>
              </a:rPr>
              <a:t>ur</a:t>
            </a:r>
            <a:r>
              <a:rPr lang="en-US" sz="2800" dirty="0">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ENDURANCE</a:t>
            </a:r>
            <a:r>
              <a:rPr lang="en-US" sz="2800" dirty="0">
                <a:effectLst/>
                <a:latin typeface="Verdana" panose="020B0604030504040204" pitchFamily="34" charset="0"/>
                <a:ea typeface="Calibri" panose="020F0502020204030204" pitchFamily="34" charset="0"/>
                <a:cs typeface="Times New Roman" panose="02020603050405020304" pitchFamily="18" charset="0"/>
              </a:rPr>
              <a:t> and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LOVE for JESUS</a:t>
            </a:r>
            <a:r>
              <a:rPr lang="en-US" sz="2800" dirty="0">
                <a:effectLst/>
                <a:latin typeface="Verdana" panose="020B0604030504040204" pitchFamily="34" charset="0"/>
                <a:ea typeface="Calibri" panose="020F0502020204030204" pitchFamily="34" charset="0"/>
                <a:cs typeface="Times New Roman" panose="02020603050405020304" pitchFamily="18" charset="0"/>
              </a:rPr>
              <a:t>.</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marL="228600">
              <a:lnSpc>
                <a:spcPct val="120000"/>
              </a:lnSpc>
              <a:spcBef>
                <a:spcPts val="0"/>
              </a:spcBef>
              <a:spcAft>
                <a:spcPts val="0"/>
              </a:spcAft>
            </a:pPr>
            <a:r>
              <a:rPr lang="en-US" sz="1200" dirty="0">
                <a:effectLst/>
                <a:latin typeface="Verdana" panose="020B0604030504040204" pitchFamily="34" charset="0"/>
                <a:ea typeface="Calibri" panose="020F0502020204030204" pitchFamily="34" charset="0"/>
                <a:cs typeface="Times New Roman" panose="02020603050405020304" pitchFamily="18" charset="0"/>
              </a:rPr>
              <a:t> </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lvl="0">
              <a:lnSpc>
                <a:spcPct val="120000"/>
              </a:lnSpc>
              <a:spcBef>
                <a:spcPts val="0"/>
              </a:spcBef>
              <a:spcAft>
                <a:spcPts val="0"/>
              </a:spcAft>
            </a:pPr>
            <a:r>
              <a:rPr lang="en-US" sz="2800" dirty="0">
                <a:effectLst/>
                <a:latin typeface="Verdana" panose="020B0604030504040204" pitchFamily="34" charset="0"/>
                <a:ea typeface="Calibri" panose="020F0502020204030204" pitchFamily="34" charset="0"/>
                <a:cs typeface="Times New Roman" panose="02020603050405020304" pitchFamily="18" charset="0"/>
              </a:rPr>
              <a:t>He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ENDURED</a:t>
            </a:r>
            <a:r>
              <a:rPr lang="en-US" sz="2800" dirty="0">
                <a:effectLst/>
                <a:latin typeface="Verdana" panose="020B0604030504040204" pitchFamily="34" charset="0"/>
                <a:ea typeface="Calibri" panose="020F0502020204030204" pitchFamily="34" charset="0"/>
                <a:cs typeface="Times New Roman" panose="02020603050405020304" pitchFamily="18" charset="0"/>
              </a:rPr>
              <a:t> his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Great Trial</a:t>
            </a:r>
            <a:r>
              <a:rPr lang="en-US" sz="2800" dirty="0">
                <a:effectLst/>
                <a:latin typeface="Verdana" panose="020B0604030504040204" pitchFamily="34" charset="0"/>
                <a:ea typeface="Calibri" panose="020F0502020204030204" pitchFamily="34" charset="0"/>
                <a:cs typeface="Times New Roman" panose="02020603050405020304" pitchFamily="18" charset="0"/>
              </a:rPr>
              <a:t> and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PASSED THE TEST</a:t>
            </a:r>
            <a:r>
              <a:rPr lang="en-US" sz="2800" dirty="0">
                <a:effectLst/>
                <a:latin typeface="Verdana" panose="020B0604030504040204" pitchFamily="34" charset="0"/>
                <a:ea typeface="Calibri" panose="020F0502020204030204" pitchFamily="34" charset="0"/>
                <a:cs typeface="Times New Roman" panose="02020603050405020304" pitchFamily="18" charset="0"/>
              </a:rPr>
              <a:t>, proving to </a:t>
            </a:r>
            <a:r>
              <a:rPr lang="en-US" sz="2800" dirty="0" err="1">
                <a:effectLst/>
                <a:latin typeface="Verdana" panose="020B0604030504040204" pitchFamily="34" charset="0"/>
                <a:ea typeface="Calibri" panose="020F0502020204030204" pitchFamily="34" charset="0"/>
                <a:cs typeface="Times New Roman" panose="02020603050405020304" pitchFamily="18" charset="0"/>
              </a:rPr>
              <a:t>satan</a:t>
            </a:r>
            <a:r>
              <a:rPr lang="en-US" sz="2800" dirty="0">
                <a:effectLst/>
                <a:latin typeface="Verdana" panose="020B0604030504040204" pitchFamily="34" charset="0"/>
                <a:ea typeface="Calibri" panose="020F0502020204030204" pitchFamily="34" charset="0"/>
                <a:cs typeface="Times New Roman" panose="02020603050405020304" pitchFamily="18" charset="0"/>
              </a:rPr>
              <a:t> the POWER of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HIS LOVE FOR THE LORD</a:t>
            </a:r>
            <a:r>
              <a:rPr lang="en-US" sz="2800" dirty="0">
                <a:effectLst/>
                <a:latin typeface="Verdana" panose="020B0604030504040204" pitchFamily="34" charset="0"/>
                <a:ea typeface="Calibri" panose="020F0502020204030204" pitchFamily="34" charset="0"/>
                <a:cs typeface="Times New Roman" panose="02020603050405020304" pitchFamily="18" charset="0"/>
              </a:rPr>
              <a:t>. </a:t>
            </a:r>
            <a:endParaRPr lang="en-US" sz="2400" dirty="0">
              <a:latin typeface="Verdana" panose="020B0604030504040204" pitchFamily="34" charset="0"/>
              <a:ea typeface="Calibri" panose="020F0502020204030204" pitchFamily="34" charset="0"/>
              <a:cs typeface="Times New Roman" panose="02020603050405020304" pitchFamily="18" charset="0"/>
            </a:endParaRPr>
          </a:p>
          <a:p>
            <a:pPr lvl="0">
              <a:lnSpc>
                <a:spcPct val="120000"/>
              </a:lnSpc>
              <a:spcBef>
                <a:spcPts val="0"/>
              </a:spcBef>
              <a:spcAft>
                <a:spcPts val="0"/>
              </a:spcAft>
            </a:pPr>
            <a:endParaRPr lang="en-US" sz="1200" dirty="0">
              <a:effectLst/>
              <a:latin typeface="Verdana" panose="020B0604030504040204" pitchFamily="34" charset="0"/>
              <a:ea typeface="Calibri" panose="020F0502020204030204" pitchFamily="34" charset="0"/>
              <a:cs typeface="Times New Roman" panose="02020603050405020304" pitchFamily="18" charset="0"/>
            </a:endParaRPr>
          </a:p>
          <a:p>
            <a:pPr lvl="0">
              <a:lnSpc>
                <a:spcPct val="120000"/>
              </a:lnSpc>
              <a:spcBef>
                <a:spcPts val="0"/>
              </a:spcBef>
              <a:spcAft>
                <a:spcPts val="0"/>
              </a:spcAft>
            </a:pPr>
            <a:r>
              <a:rPr lang="en-US" sz="2800" dirty="0">
                <a:effectLst/>
                <a:latin typeface="Verdana" panose="020B0604030504040204" pitchFamily="34" charset="0"/>
                <a:ea typeface="Calibri" panose="020F0502020204030204" pitchFamily="34" charset="0"/>
                <a:cs typeface="Times New Roman" panose="02020603050405020304" pitchFamily="18" charset="0"/>
              </a:rPr>
              <a:t>Job 13:15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Though He slay me, I will TRUST in HIM.</a:t>
            </a: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326098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74D1AC2-8BC7-4804-86DE-E75AB9B339AB}"/>
              </a:ext>
            </a:extLst>
          </p:cNvPr>
          <p:cNvSpPr txBox="1"/>
          <p:nvPr/>
        </p:nvSpPr>
        <p:spPr>
          <a:xfrm>
            <a:off x="609600" y="318052"/>
            <a:ext cx="10972800" cy="5904309"/>
          </a:xfrm>
          <a:prstGeom prst="rect">
            <a:avLst/>
          </a:prstGeom>
          <a:noFill/>
        </p:spPr>
        <p:txBody>
          <a:bodyPr wrap="square">
            <a:spAutoFit/>
          </a:bodyPr>
          <a:lstStyle/>
          <a:p>
            <a:pPr marL="228600">
              <a:lnSpc>
                <a:spcPct val="120000"/>
              </a:lnSpc>
            </a:pPr>
            <a:r>
              <a:rPr lang="en-US" sz="2800" dirty="0">
                <a:effectLst/>
                <a:latin typeface="Verdana" panose="020B0604030504040204" pitchFamily="34" charset="0"/>
                <a:ea typeface="Calibri" panose="020F0502020204030204" pitchFamily="34" charset="0"/>
                <a:cs typeface="Times New Roman" panose="02020603050405020304" pitchFamily="18" charset="0"/>
              </a:rPr>
              <a:t>That is a HIGH Mark for us to set our sights on!  HE who CREATED and REDEEMED us DESERVES OUR ABSOLUTE TRUST.</a:t>
            </a:r>
          </a:p>
          <a:p>
            <a:pPr marL="228600">
              <a:lnSpc>
                <a:spcPct val="120000"/>
              </a:lnSpc>
              <a:spcBef>
                <a:spcPts val="0"/>
              </a:spcBef>
              <a:spcAft>
                <a:spcPts val="0"/>
              </a:spcAft>
            </a:pPr>
            <a:r>
              <a:rPr lang="en-US" sz="1600" dirty="0">
                <a:effectLst/>
                <a:latin typeface="Verdana" panose="020B0604030504040204" pitchFamily="34" charset="0"/>
                <a:ea typeface="Calibri" panose="020F0502020204030204" pitchFamily="34" charset="0"/>
                <a:cs typeface="Times New Roman" panose="02020603050405020304" pitchFamily="18" charset="0"/>
              </a:rPr>
              <a:t> </a:t>
            </a:r>
            <a:endParaRPr lang="en-US" sz="32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2800" b="1" dirty="0">
                <a:effectLst/>
                <a:latin typeface="Verdana" panose="020B0604030504040204" pitchFamily="34" charset="0"/>
                <a:ea typeface="Calibri" panose="020F0502020204030204" pitchFamily="34" charset="0"/>
                <a:cs typeface="Times New Roman" panose="02020603050405020304" pitchFamily="18" charset="0"/>
              </a:rPr>
              <a:t>How about Abraham?</a:t>
            </a:r>
            <a:r>
              <a:rPr lang="en-US" sz="2800" dirty="0">
                <a:effectLst/>
                <a:latin typeface="Verdana" panose="020B0604030504040204" pitchFamily="34" charset="0"/>
                <a:ea typeface="Calibri" panose="020F0502020204030204" pitchFamily="34" charset="0"/>
                <a:cs typeface="Times New Roman" panose="02020603050405020304" pitchFamily="18" charset="0"/>
              </a:rPr>
              <a:t> He passed the TEST of FAITH and LOVE when he OBEYED and was willing to sacrifice his son.  Passing this TEST PERFECTED him and The LORD could now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TRUST HIM</a:t>
            </a:r>
            <a:r>
              <a:rPr lang="en-US" sz="2800" dirty="0">
                <a:effectLst/>
                <a:latin typeface="Verdana" panose="020B0604030504040204" pitchFamily="34" charset="0"/>
                <a:ea typeface="Calibri" panose="020F0502020204030204" pitchFamily="34" charset="0"/>
                <a:cs typeface="Times New Roman" panose="02020603050405020304" pitchFamily="18" charset="0"/>
              </a:rPr>
              <a:t> with a GREAT INHERITANCE and WEALTH.   								</a:t>
            </a:r>
            <a:r>
              <a:rPr lang="en-US" sz="2400" dirty="0">
                <a:effectLst/>
                <a:latin typeface="Verdana" panose="020B0604030504040204" pitchFamily="34" charset="0"/>
                <a:ea typeface="Calibri" panose="020F0502020204030204" pitchFamily="34" charset="0"/>
                <a:cs typeface="Times New Roman" panose="02020603050405020304" pitchFamily="18" charset="0"/>
              </a:rPr>
              <a:t>Genesis 22:16-17</a:t>
            </a:r>
            <a:endParaRPr lang="en-US" sz="28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3200" dirty="0">
                <a:latin typeface="Verdana" panose="020B0604030504040204" pitchFamily="34" charset="0"/>
                <a:ea typeface="Calibri" panose="020F0502020204030204" pitchFamily="34" charset="0"/>
                <a:cs typeface="Times New Roman" panose="02020603050405020304" pitchFamily="18" charset="0"/>
              </a:rPr>
              <a:t>It seems the difficulty of our TRIALS reveal the importance of the ministry the LORD has for us.</a:t>
            </a:r>
            <a:endParaRPr lang="en-US" sz="2800" dirty="0">
              <a:effectLst/>
              <a:latin typeface="Verdana" panose="020B0604030504040204" pitchFamily="34" charset="0"/>
              <a:ea typeface="Calibri" panose="020F0502020204030204" pitchFamily="34" charset="0"/>
              <a:cs typeface="Times New Roman" panose="02020603050405020304" pitchFamily="18" charset="0"/>
            </a:endParaRPr>
          </a:p>
          <a:p>
            <a:pPr marL="228600">
              <a:lnSpc>
                <a:spcPct val="120000"/>
              </a:lnSpc>
              <a:spcBef>
                <a:spcPts val="0"/>
              </a:spcBef>
              <a:spcAft>
                <a:spcPts val="0"/>
              </a:spcAft>
              <a:tabLst>
                <a:tab pos="171450" algn="l"/>
              </a:tabLst>
            </a:pPr>
            <a:r>
              <a:rPr lang="en-US" sz="1200" dirty="0">
                <a:effectLst/>
                <a:latin typeface="Verdana" panose="020B0604030504040204" pitchFamily="34" charset="0"/>
                <a:ea typeface="Calibri" panose="020F0502020204030204" pitchFamily="34" charset="0"/>
                <a:cs typeface="Times New Roman" panose="02020603050405020304" pitchFamily="18" charset="0"/>
              </a:rPr>
              <a:t> </a:t>
            </a: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75323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5A0374E-90C3-4132-B002-CB3C54F0255E}"/>
              </a:ext>
            </a:extLst>
          </p:cNvPr>
          <p:cNvSpPr txBox="1"/>
          <p:nvPr/>
        </p:nvSpPr>
        <p:spPr>
          <a:xfrm>
            <a:off x="450574" y="278296"/>
            <a:ext cx="11264348" cy="5989909"/>
          </a:xfrm>
          <a:prstGeom prst="rect">
            <a:avLst/>
          </a:prstGeom>
          <a:noFill/>
        </p:spPr>
        <p:txBody>
          <a:bodyPr wrap="square">
            <a:spAutoFit/>
          </a:bodyPr>
          <a:lstStyle/>
          <a:p>
            <a:pPr>
              <a:spcBef>
                <a:spcPts val="0"/>
              </a:spcBef>
              <a:spcAft>
                <a:spcPts val="0"/>
              </a:spcAft>
            </a:pPr>
            <a:r>
              <a:rPr lang="en-US" sz="2800" dirty="0">
                <a:effectLst/>
                <a:latin typeface="Verdana" panose="020B0604030504040204" pitchFamily="34" charset="0"/>
                <a:ea typeface="Calibri" panose="020F0502020204030204" pitchFamily="34" charset="0"/>
                <a:cs typeface="Times New Roman" panose="02020603050405020304" pitchFamily="18" charset="0"/>
              </a:rPr>
              <a:t>1 Peter 3:14-15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IF YOU SHOULD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SUFFER</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for the sake of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RIGHTEOUSNESS</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YOU ARE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BLESSED</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AND </a:t>
            </a:r>
            <a:r>
              <a:rPr lang="en-US" sz="3200" b="1" u="sng" dirty="0">
                <a:solidFill>
                  <a:srgbClr val="0070C0"/>
                </a:solidFill>
                <a:effectLst/>
                <a:highlight>
                  <a:srgbClr val="FFFF00"/>
                </a:highligh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DO NOT FEAR</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THEIR INTIMIDATION, AND </a:t>
            </a:r>
            <a:r>
              <a:rPr lang="en-US" sz="2800" b="1" u="sng" dirty="0">
                <a:solidFill>
                  <a:srgbClr val="0070C0"/>
                </a:solidFill>
                <a:effectLst/>
                <a:highlight>
                  <a:srgbClr val="FFFF00"/>
                </a:highligh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DO NOT BE TROUBLED</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15</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but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Sanctify CHRIST as </a:t>
            </a:r>
            <a:r>
              <a:rPr lang="en-US" sz="2800" b="1" u="sng" dirty="0">
                <a:solidFill>
                  <a:srgbClr val="0070C0"/>
                </a:solidFill>
                <a:effectLst/>
                <a:highlight>
                  <a:srgbClr val="FFFF00"/>
                </a:highligh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LORD</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 in your hearts</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3200" dirty="0">
                <a:effectLst/>
                <a:latin typeface="Verdana" panose="020B0604030504040204" pitchFamily="34" charset="0"/>
                <a:ea typeface="Calibri" panose="020F0502020204030204" pitchFamily="34" charset="0"/>
                <a:cs typeface="Times New Roman" panose="02020603050405020304" pitchFamily="18" charset="0"/>
              </a:rPr>
              <a:t>[</a:t>
            </a:r>
            <a:r>
              <a:rPr lang="en-US" sz="2800" dirty="0">
                <a:latin typeface="Verdana" panose="020B0604030504040204" pitchFamily="34" charset="0"/>
                <a:ea typeface="Calibri" panose="020F0502020204030204" pitchFamily="34" charset="0"/>
                <a:cs typeface="Times New Roman" panose="02020603050405020304" pitchFamily="18" charset="0"/>
              </a:rPr>
              <a:t>NOT FEAR</a:t>
            </a:r>
            <a:r>
              <a:rPr lang="en-US" sz="2800" b="1" dirty="0">
                <a:latin typeface="Verdana" panose="020B0604030504040204" pitchFamily="34" charset="0"/>
                <a:ea typeface="Calibri" panose="020F0502020204030204" pitchFamily="34" charset="0"/>
                <a:cs typeface="Times New Roman" panose="02020603050405020304" pitchFamily="18" charset="0"/>
              </a:rPr>
              <a:t>!</a:t>
            </a:r>
            <a:r>
              <a:rPr lang="en-US" sz="3200" dirty="0">
                <a:effectLst/>
                <a:latin typeface="Verdana" panose="020B0604030504040204" pitchFamily="34" charset="0"/>
                <a:ea typeface="Calibri" panose="020F0502020204030204" pitchFamily="34" charset="0"/>
                <a:cs typeface="Times New Roman" panose="02020603050405020304" pitchFamily="18" charset="0"/>
              </a:rPr>
              <a:t>]</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ALWAYS</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BEING READY</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to make a defense to</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everyone</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who asks you to give an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account</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for the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HOPE</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that is in you. </a:t>
            </a:r>
            <a:r>
              <a:rPr lang="en-US" sz="2800" dirty="0">
                <a:effectLst/>
                <a:latin typeface="Verdana" panose="020B0604030504040204" pitchFamily="34" charset="0"/>
                <a:ea typeface="Calibri" panose="020F0502020204030204" pitchFamily="34" charset="0"/>
                <a:cs typeface="Times New Roman" panose="02020603050405020304" pitchFamily="18" charset="0"/>
              </a:rPr>
              <a:t>Telling them Why you are willing to suffer for JESUS</a:t>
            </a:r>
            <a:r>
              <a:rPr lang="en-US" sz="2800" dirty="0">
                <a:latin typeface="Verdana" panose="020B0604030504040204" pitchFamily="34" charset="0"/>
                <a:ea typeface="Calibri" panose="020F0502020204030204" pitchFamily="34" charset="0"/>
                <a:cs typeface="Times New Roman" panose="02020603050405020304" pitchFamily="18" charset="0"/>
              </a:rPr>
              <a:t>,</a:t>
            </a:r>
            <a:r>
              <a:rPr lang="en-US" sz="2800" dirty="0">
                <a:effectLst/>
                <a:latin typeface="Verdana" panose="020B0604030504040204" pitchFamily="34" charset="0"/>
                <a:ea typeface="Calibri" panose="020F0502020204030204" pitchFamily="34" charset="0"/>
                <a:cs typeface="Times New Roman" panose="02020603050405020304" pitchFamily="18" charset="0"/>
              </a:rPr>
              <a:t> And </a:t>
            </a:r>
            <a:r>
              <a:rPr lang="en-US" sz="32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COUNT IT ALL JOY</a:t>
            </a:r>
            <a:r>
              <a:rPr lang="en-US" sz="3200" dirty="0">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11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2400" dirty="0">
                <a:effectLst/>
                <a:latin typeface="Verdana" panose="020B0604030504040204" pitchFamily="34" charset="0"/>
                <a:ea typeface="Calibri" panose="020F0502020204030204" pitchFamily="34" charset="0"/>
                <a:cs typeface="Times New Roman" panose="02020603050405020304" pitchFamily="18" charset="0"/>
              </a:rPr>
              <a:t>2 Timothy 4:5  </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But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YOU</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be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ALERT and WATCHING</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in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ALL THINGS</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ENDURE</a:t>
            </a:r>
            <a:r>
              <a:rPr lang="en-US" sz="2800"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HARDSHIP</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do the work of an evangelist</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fulfill your ministry.</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dirty="0">
                <a:effectLst/>
                <a:latin typeface="Verdana" panose="020B0604030504040204" pitchFamily="34" charset="0"/>
                <a:ea typeface="Calibri" panose="020F0502020204030204" pitchFamily="34" charset="0"/>
                <a:cs typeface="Times New Roman" panose="02020603050405020304" pitchFamily="18" charset="0"/>
              </a:rPr>
              <a:t>Your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BILLBOARD </a:t>
            </a:r>
            <a:r>
              <a:rPr lang="en-US" sz="2800" dirty="0">
                <a:effectLst/>
                <a:latin typeface="Verdana" panose="020B0604030504040204" pitchFamily="34" charset="0"/>
                <a:ea typeface="Calibri" panose="020F0502020204030204" pitchFamily="34" charset="0"/>
                <a:cs typeface="Times New Roman" panose="02020603050405020304" pitchFamily="18" charset="0"/>
              </a:rPr>
              <a:t>witness of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ENDURANCE</a:t>
            </a:r>
            <a:r>
              <a:rPr lang="en-US" sz="2800" dirty="0">
                <a:effectLst/>
                <a:latin typeface="Verdana" panose="020B0604030504040204" pitchFamily="34" charset="0"/>
                <a:ea typeface="Calibri" panose="020F0502020204030204" pitchFamily="34" charset="0"/>
                <a:cs typeface="Times New Roman" panose="02020603050405020304" pitchFamily="18" charset="0"/>
              </a:rPr>
              <a:t> will GREATLY help you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fulfill your ministry.</a:t>
            </a: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467573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797C750-588C-4B0A-A911-4B23A1A59807}"/>
              </a:ext>
            </a:extLst>
          </p:cNvPr>
          <p:cNvSpPr txBox="1"/>
          <p:nvPr/>
        </p:nvSpPr>
        <p:spPr>
          <a:xfrm>
            <a:off x="450573" y="278295"/>
            <a:ext cx="11476384" cy="6031331"/>
          </a:xfrm>
          <a:prstGeom prst="rect">
            <a:avLst/>
          </a:prstGeom>
          <a:noFill/>
        </p:spPr>
        <p:txBody>
          <a:bodyPr wrap="square">
            <a:spAutoFit/>
          </a:bodyPr>
          <a:lstStyle/>
          <a:p>
            <a:pPr>
              <a:lnSpc>
                <a:spcPct val="120000"/>
              </a:lnSpc>
              <a:spcBef>
                <a:spcPts val="0"/>
              </a:spcBef>
              <a:spcAft>
                <a:spcPts val="0"/>
              </a:spcAft>
            </a:pPr>
            <a:r>
              <a:rPr lang="en-US" sz="2800" dirty="0">
                <a:effectLst/>
                <a:latin typeface="Verdana" panose="020B0604030504040204" pitchFamily="34" charset="0"/>
                <a:ea typeface="Calibri" panose="020F0502020204030204" pitchFamily="34" charset="0"/>
                <a:cs typeface="Times New Roman" panose="02020603050405020304" pitchFamily="18" charset="0"/>
              </a:rPr>
              <a:t>1 Peter 4:14-15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 </a:t>
            </a:r>
            <a:r>
              <a:rPr lang="en-US" sz="32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If you are reviled for THE NAME of CHRIST</a:t>
            </a:r>
            <a:r>
              <a:rPr lang="en-US" sz="32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32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YOU ARE BLESSED</a:t>
            </a:r>
            <a:r>
              <a:rPr lang="en-US" sz="32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3200" dirty="0">
                <a:effectLst/>
                <a:latin typeface="Verdana" panose="020B0604030504040204" pitchFamily="34" charset="0"/>
                <a:ea typeface="Calibri" panose="020F0502020204030204" pitchFamily="34" charset="0"/>
                <a:cs typeface="Times New Roman" panose="02020603050405020304" pitchFamily="18" charset="0"/>
              </a:rPr>
              <a:t>[</a:t>
            </a:r>
            <a:r>
              <a:rPr lang="en-US" sz="3200" b="1" dirty="0">
                <a:effectLst/>
                <a:latin typeface="Verdana" panose="020B0604030504040204" pitchFamily="34" charset="0"/>
                <a:ea typeface="Calibri" panose="020F0502020204030204" pitchFamily="34" charset="0"/>
                <a:cs typeface="Times New Roman" panose="02020603050405020304" pitchFamily="18" charset="0"/>
              </a:rPr>
              <a:t>COUNT IT ALL JOY</a:t>
            </a:r>
            <a:r>
              <a:rPr lang="en-US" sz="3200" dirty="0">
                <a:effectLst/>
                <a:latin typeface="Verdana" panose="020B0604030504040204" pitchFamily="34" charset="0"/>
                <a:ea typeface="Calibri" panose="020F0502020204030204" pitchFamily="34" charset="0"/>
                <a:cs typeface="Times New Roman" panose="02020603050405020304" pitchFamily="18" charset="0"/>
              </a:rPr>
              <a:t>]</a:t>
            </a:r>
            <a:r>
              <a:rPr lang="en-US" sz="32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because the </a:t>
            </a:r>
            <a:r>
              <a:rPr lang="en-US" sz="32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SPIRIT of GLORY</a:t>
            </a:r>
            <a:r>
              <a:rPr lang="en-US" sz="32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AND OF </a:t>
            </a:r>
            <a:r>
              <a:rPr lang="en-US" sz="32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GOD rests on you</a:t>
            </a:r>
            <a:r>
              <a:rPr lang="en-US" sz="3200" dirty="0">
                <a:effectLst/>
                <a:latin typeface="Verdana" panose="020B0604030504040204" pitchFamily="34" charset="0"/>
                <a:ea typeface="Calibri" panose="020F0502020204030204" pitchFamily="34" charset="0"/>
                <a:cs typeface="Times New Roman" panose="02020603050405020304" pitchFamily="18" charset="0"/>
              </a:rPr>
              <a:t>  TO BE HIS BILLBOARD, SMILING and REJOICING</a:t>
            </a:r>
          </a:p>
          <a:p>
            <a:pPr>
              <a:lnSpc>
                <a:spcPct val="120000"/>
              </a:lnSpc>
              <a:spcBef>
                <a:spcPts val="0"/>
              </a:spcBef>
              <a:spcAft>
                <a:spcPts val="0"/>
              </a:spcAft>
            </a:pPr>
            <a:endParaRPr lang="en-US" sz="9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1200" dirty="0">
                <a:effectLst/>
                <a:latin typeface="Verdana" panose="020B0604030504040204" pitchFamily="34" charset="0"/>
                <a:ea typeface="Calibri" panose="020F0502020204030204" pitchFamily="34" charset="0"/>
                <a:cs typeface="Times New Roman" panose="02020603050405020304" pitchFamily="18" charset="0"/>
              </a:rPr>
              <a:t> </a:t>
            </a:r>
            <a:r>
              <a:rPr lang="en-US" sz="2800" dirty="0">
                <a:solidFill>
                  <a:srgbClr val="000000"/>
                </a:solidFill>
                <a:effectLst/>
                <a:latin typeface="Verdana" panose="020B0604030504040204" pitchFamily="34" charset="0"/>
                <a:ea typeface="Calibri" panose="020F0502020204030204" pitchFamily="34" charset="0"/>
                <a:cs typeface="Tahoma" panose="020B0604030504040204" pitchFamily="34" charset="0"/>
              </a:rPr>
              <a:t>Philippians 1:29  </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For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TO YOU it </a:t>
            </a:r>
            <a:r>
              <a:rPr lang="en-US" sz="2800" b="1" u="sng" dirty="0">
                <a:solidFill>
                  <a:srgbClr val="0070C0"/>
                </a:solidFill>
                <a:effectLst/>
                <a:highlight>
                  <a:srgbClr val="FFFF00"/>
                </a:highligh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HAS BEEN </a:t>
            </a:r>
            <a:r>
              <a:rPr lang="en-US" sz="3200" b="1" u="sng" dirty="0">
                <a:solidFill>
                  <a:srgbClr val="0070C0"/>
                </a:solidFill>
                <a:effectLst/>
                <a:highlight>
                  <a:srgbClr val="FFFF00"/>
                </a:highligh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GRANTED</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for CHRIST’ sake</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dirty="0">
                <a:effectLst/>
                <a:latin typeface="Verdana" panose="020B0604030504040204" pitchFamily="34" charset="0"/>
                <a:ea typeface="Calibri" panose="020F0502020204030204" pitchFamily="34" charset="0"/>
                <a:cs typeface="Times New Roman" panose="02020603050405020304" pitchFamily="18" charset="0"/>
              </a:rPr>
              <a:t>[What an HONOR]</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b="1" u="sng" dirty="0">
                <a:solidFill>
                  <a:srgbClr val="0070C0"/>
                </a:solidFill>
                <a:effectLs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not only to BELIEVE</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in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HIM</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b="1" u="sng" dirty="0">
                <a:solidFill>
                  <a:srgbClr val="0070C0"/>
                </a:solidFill>
                <a:effectLst/>
                <a:highlight>
                  <a:srgbClr val="FFFF00"/>
                </a:highligh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BUT ALSO TO SUFFER FOR HIS SAKE</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t>
            </a:r>
            <a:r>
              <a:rPr lang="en-US" sz="28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  </a:t>
            </a:r>
            <a:r>
              <a:rPr lang="en-US" sz="3200" b="1" dirty="0">
                <a:effectLst/>
                <a:latin typeface="Verdana" panose="020B0604030504040204" pitchFamily="34" charset="0"/>
                <a:ea typeface="Calibri" panose="020F0502020204030204" pitchFamily="34" charset="0"/>
                <a:cs typeface="Times New Roman" panose="02020603050405020304" pitchFamily="18" charset="0"/>
              </a:rPr>
              <a:t>COUNT IT ALL JOY,  JESUS DID FOR YOU. </a:t>
            </a:r>
            <a:r>
              <a:rPr lang="en-US" sz="32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for the </a:t>
            </a:r>
            <a:r>
              <a:rPr lang="en-US" sz="32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JOY</a:t>
            </a:r>
            <a:r>
              <a:rPr lang="en-US" sz="32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set before HIM HE </a:t>
            </a:r>
            <a:r>
              <a:rPr lang="en-US" sz="32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ENDURED</a:t>
            </a:r>
            <a:r>
              <a:rPr lang="en-US" sz="32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the cross</a:t>
            </a:r>
            <a:r>
              <a:rPr lang="en-US" sz="3200" b="1" dirty="0">
                <a:effectLst/>
                <a:latin typeface="Verdana" panose="020B0604030504040204" pitchFamily="34" charset="0"/>
                <a:ea typeface="Calibri" panose="020F0502020204030204" pitchFamily="34" charset="0"/>
                <a:cs typeface="Times New Roman" panose="02020603050405020304" pitchFamily="18" charset="0"/>
              </a:rPr>
              <a:t> </a:t>
            </a:r>
            <a:r>
              <a:rPr lang="en-US" sz="2800" dirty="0">
                <a:effectLst/>
                <a:latin typeface="Verdana" panose="020B0604030504040204" pitchFamily="34" charset="0"/>
                <a:ea typeface="Calibri" panose="020F0502020204030204" pitchFamily="34" charset="0"/>
                <a:cs typeface="Times New Roman" panose="02020603050405020304" pitchFamily="18" charset="0"/>
              </a:rPr>
              <a:t>Hebrews 12:2</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172542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5ABAD62-BEE8-416E-950E-667CED963424}"/>
              </a:ext>
            </a:extLst>
          </p:cNvPr>
          <p:cNvSpPr txBox="1"/>
          <p:nvPr/>
        </p:nvSpPr>
        <p:spPr>
          <a:xfrm>
            <a:off x="397565" y="344557"/>
            <a:ext cx="11290852" cy="6347507"/>
          </a:xfrm>
          <a:prstGeom prst="rect">
            <a:avLst/>
          </a:prstGeom>
          <a:noFill/>
        </p:spPr>
        <p:txBody>
          <a:bodyPr wrap="square">
            <a:spAutoFit/>
          </a:bodyPr>
          <a:lstStyle/>
          <a:p>
            <a:pPr>
              <a:lnSpc>
                <a:spcPct val="120000"/>
              </a:lnSpc>
            </a:pPr>
            <a:r>
              <a:rPr lang="en-US" sz="2400" dirty="0">
                <a:effectLst/>
                <a:latin typeface="Verdana" panose="020B0604030504040204" pitchFamily="34" charset="0"/>
                <a:ea typeface="Calibri" panose="020F0502020204030204" pitchFamily="34" charset="0"/>
                <a:cs typeface="Times New Roman" panose="02020603050405020304" pitchFamily="18" charset="0"/>
              </a:rPr>
              <a:t>Matthew 5:12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REJOICE</a:t>
            </a:r>
            <a:r>
              <a:rPr lang="en-US" sz="2400"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 and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BE GLAD</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for </a:t>
            </a:r>
            <a:r>
              <a:rPr lang="en-US" sz="2400" b="1" u="sng" dirty="0">
                <a:solidFill>
                  <a:srgbClr val="0070C0"/>
                </a:solidFill>
                <a:effectLs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YOUR</a:t>
            </a:r>
            <a:r>
              <a:rPr lang="en-US" sz="2400" u="sng" dirty="0">
                <a:solidFill>
                  <a:srgbClr val="0070C0"/>
                </a:solidFill>
                <a:effectLs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 </a:t>
            </a:r>
            <a:r>
              <a:rPr lang="en-US" sz="2800" b="1" u="sng" dirty="0">
                <a:solidFill>
                  <a:srgbClr val="0070C0"/>
                </a:solidFill>
                <a:effectLst/>
                <a:highlight>
                  <a:srgbClr val="FFFF00"/>
                </a:highligh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REWARD</a:t>
            </a:r>
            <a:r>
              <a:rPr lang="en-US" sz="2400" u="sng" dirty="0">
                <a:solidFill>
                  <a:srgbClr val="0070C0"/>
                </a:solidFill>
                <a:effectLs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 in heaven is </a:t>
            </a:r>
            <a:r>
              <a:rPr lang="en-US" sz="2800" b="1" u="sng" dirty="0">
                <a:solidFill>
                  <a:srgbClr val="0070C0"/>
                </a:solidFill>
                <a:effectLst/>
                <a:highlight>
                  <a:srgbClr val="FFFF00"/>
                </a:highligh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GREAT</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for in the same way they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PERSECUTED</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the prophets who were before you. </a:t>
            </a:r>
            <a:r>
              <a:rPr lang="en-US" sz="2800" dirty="0">
                <a:effectLst/>
                <a:latin typeface="Verdana" panose="020B0604030504040204" pitchFamily="34" charset="0"/>
                <a:ea typeface="Calibri" panose="020F0502020204030204" pitchFamily="34" charset="0"/>
                <a:cs typeface="Times New Roman" panose="02020603050405020304" pitchFamily="18" charset="0"/>
              </a:rPr>
              <a:t>You join an elite group!</a:t>
            </a: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endParaRPr lang="en-US" sz="8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2800" dirty="0">
                <a:effectLst/>
                <a:latin typeface="Verdana" panose="020B0604030504040204" pitchFamily="34" charset="0"/>
                <a:ea typeface="Calibri" panose="020F0502020204030204" pitchFamily="34" charset="0"/>
                <a:cs typeface="Times New Roman" panose="02020603050405020304" pitchFamily="18" charset="0"/>
              </a:rPr>
              <a:t>Romans 8:18  </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For I consider that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the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SUFFERINGS</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of this present time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are not worthy to be compared </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with the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GLORY</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that is to be revealed to us.</a:t>
            </a:r>
            <a:r>
              <a:rPr lang="en-US" sz="2800" dirty="0">
                <a:effectLst/>
                <a:latin typeface="Verdana" panose="020B0604030504040204" pitchFamily="34" charset="0"/>
                <a:ea typeface="Calibri" panose="020F0502020204030204" pitchFamily="34" charset="0"/>
                <a:cs typeface="Times New Roman" panose="02020603050405020304" pitchFamily="18" charset="0"/>
              </a:rPr>
              <a:t> </a:t>
            </a:r>
          </a:p>
          <a:p>
            <a:pPr>
              <a:lnSpc>
                <a:spcPct val="120000"/>
              </a:lnSpc>
              <a:spcBef>
                <a:spcPts val="0"/>
              </a:spcBef>
              <a:spcAft>
                <a:spcPts val="0"/>
              </a:spcAft>
            </a:pPr>
            <a:endParaRPr lang="en-US" sz="8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2800" dirty="0">
                <a:effectLst/>
                <a:latin typeface="Verdana" panose="020B0604030504040204" pitchFamily="34" charset="0"/>
                <a:ea typeface="Calibri" panose="020F0502020204030204" pitchFamily="34" charset="0"/>
                <a:cs typeface="Times New Roman" panose="02020603050405020304" pitchFamily="18" charset="0"/>
              </a:rPr>
              <a:t>Romans 15:4-5  </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For whatever was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WRITTEN</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in earlier times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was written for our INSTRUCTION</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so that</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through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PERSEVERANCE</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dirty="0">
                <a:effectLst/>
                <a:latin typeface="Verdana" panose="020B0604030504040204" pitchFamily="34" charset="0"/>
                <a:ea typeface="Calibri" panose="020F0502020204030204" pitchFamily="34" charset="0"/>
                <a:cs typeface="Times New Roman" panose="02020603050405020304" pitchFamily="18" charset="0"/>
              </a:rPr>
              <a:t>(5281 the verb. </a:t>
            </a:r>
            <a:r>
              <a:rPr lang="en-US" sz="2800" b="1" dirty="0">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ENDURANCE</a:t>
            </a:r>
            <a:r>
              <a:rPr lang="en-US" sz="2800" dirty="0">
                <a:effectLst/>
                <a:latin typeface="Verdana" panose="020B0604030504040204" pitchFamily="34" charset="0"/>
                <a:ea typeface="Calibri" panose="020F0502020204030204" pitchFamily="34" charset="0"/>
                <a:cs typeface="Times New Roman" panose="02020603050405020304" pitchFamily="18" charset="0"/>
              </a:rPr>
              <a:t> 5281 the noun) </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and the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ENCOURAGEMENT</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of the SCRIPTURES we might have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HOPE</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t>
            </a:r>
            <a:r>
              <a:rPr lang="en-US" sz="2800" dirty="0">
                <a:effectLst/>
                <a:latin typeface="Verdana" panose="020B0604030504040204" pitchFamily="34" charset="0"/>
                <a:ea typeface="Calibri" panose="020F0502020204030204" pitchFamily="34" charset="0"/>
                <a:cs typeface="Times New Roman" panose="02020603050405020304" pitchFamily="18" charset="0"/>
              </a:rPr>
              <a:t> </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1200" dirty="0">
                <a:effectLst/>
                <a:latin typeface="Verdana" panose="020B0604030504040204" pitchFamily="34" charset="0"/>
                <a:ea typeface="Calibri" panose="020F0502020204030204" pitchFamily="34" charset="0"/>
                <a:cs typeface="Times New Roman" panose="02020603050405020304" pitchFamily="18" charset="0"/>
              </a:rPr>
              <a:t> </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644055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08928F4-A7CE-4890-BB0F-67427F283E3D}"/>
              </a:ext>
            </a:extLst>
          </p:cNvPr>
          <p:cNvSpPr txBox="1"/>
          <p:nvPr/>
        </p:nvSpPr>
        <p:spPr>
          <a:xfrm>
            <a:off x="463826" y="331305"/>
            <a:ext cx="11304104" cy="5946821"/>
          </a:xfrm>
          <a:prstGeom prst="rect">
            <a:avLst/>
          </a:prstGeom>
          <a:noFill/>
        </p:spPr>
        <p:txBody>
          <a:bodyPr wrap="square">
            <a:spAutoFit/>
          </a:bodyPr>
          <a:lstStyle/>
          <a:p>
            <a:pPr>
              <a:lnSpc>
                <a:spcPct val="120000"/>
              </a:lnSpc>
              <a:spcBef>
                <a:spcPts val="0"/>
              </a:spcBef>
              <a:spcAft>
                <a:spcPts val="0"/>
              </a:spcAft>
            </a:pPr>
            <a:r>
              <a:rPr lang="en-US" sz="2800" b="1" dirty="0">
                <a:effectLst/>
                <a:latin typeface="Verdana" panose="020B0604030504040204" pitchFamily="34" charset="0"/>
                <a:ea typeface="Calibri" panose="020F0502020204030204" pitchFamily="34" charset="0"/>
                <a:cs typeface="Times New Roman" panose="02020603050405020304" pitchFamily="18" charset="0"/>
              </a:rPr>
              <a:t>A Good Example </a:t>
            </a:r>
            <a:r>
              <a:rPr lang="en-US" sz="2800" dirty="0">
                <a:effectLst/>
                <a:latin typeface="Verdana" panose="020B0604030504040204" pitchFamily="34" charset="0"/>
                <a:ea typeface="Calibri" panose="020F0502020204030204" pitchFamily="34" charset="0"/>
                <a:cs typeface="Times New Roman" panose="02020603050405020304" pitchFamily="18" charset="0"/>
              </a:rPr>
              <a:t>of what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was written earlier in the SCRIPTURES for our INSTRUCTION </a:t>
            </a:r>
            <a:r>
              <a:rPr lang="en-US" sz="2800" dirty="0">
                <a:effectLst/>
                <a:latin typeface="Verdana" panose="020B0604030504040204" pitchFamily="34" charset="0"/>
                <a:ea typeface="Calibri" panose="020F0502020204030204" pitchFamily="34" charset="0"/>
                <a:cs typeface="Times New Roman" panose="02020603050405020304" pitchFamily="18" charset="0"/>
              </a:rPr>
              <a:t>is the Temptation and or Trial of JESUS by </a:t>
            </a:r>
            <a:r>
              <a:rPr lang="en-US" sz="2800" dirty="0" err="1">
                <a:effectLst/>
                <a:latin typeface="Verdana" panose="020B0604030504040204" pitchFamily="34" charset="0"/>
                <a:ea typeface="Calibri" panose="020F0502020204030204" pitchFamily="34" charset="0"/>
                <a:cs typeface="Times New Roman" panose="02020603050405020304" pitchFamily="18" charset="0"/>
              </a:rPr>
              <a:t>satan</a:t>
            </a:r>
            <a:r>
              <a:rPr lang="en-US" sz="2800" dirty="0">
                <a:effectLst/>
                <a:latin typeface="Verdana" panose="020B0604030504040204" pitchFamily="34" charset="0"/>
                <a:ea typeface="Calibri" panose="020F0502020204030204" pitchFamily="34" charset="0"/>
                <a:cs typeface="Times New Roman" panose="02020603050405020304" pitchFamily="18" charset="0"/>
              </a:rPr>
              <a:t>: </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2800" dirty="0">
                <a:effectLst/>
                <a:latin typeface="Verdana" panose="020B0604030504040204" pitchFamily="34" charset="0"/>
                <a:ea typeface="Calibri" panose="020F0502020204030204" pitchFamily="34" charset="0"/>
                <a:cs typeface="Times New Roman" panose="02020603050405020304" pitchFamily="18" charset="0"/>
              </a:rPr>
              <a:t>Matthew 4:1-11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Twice</a:t>
            </a:r>
            <a:r>
              <a:rPr lang="en-US" sz="2800" dirty="0">
                <a:effectLst/>
                <a:latin typeface="Verdana" panose="020B0604030504040204" pitchFamily="34" charset="0"/>
                <a:ea typeface="Calibri" panose="020F0502020204030204" pitchFamily="34" charset="0"/>
                <a:cs typeface="Times New Roman" panose="02020603050405020304" pitchFamily="18" charset="0"/>
              </a:rPr>
              <a:t> </a:t>
            </a:r>
            <a:r>
              <a:rPr lang="en-US" sz="2800" dirty="0" err="1">
                <a:effectLst/>
                <a:latin typeface="Verdana" panose="020B0604030504040204" pitchFamily="34" charset="0"/>
                <a:ea typeface="Calibri" panose="020F0502020204030204" pitchFamily="34" charset="0"/>
                <a:cs typeface="Times New Roman" panose="02020603050405020304" pitchFamily="18" charset="0"/>
              </a:rPr>
              <a:t>satan</a:t>
            </a:r>
            <a:r>
              <a:rPr lang="en-US" sz="2800" dirty="0">
                <a:effectLst/>
                <a:latin typeface="Verdana" panose="020B0604030504040204" pitchFamily="34" charset="0"/>
                <a:ea typeface="Calibri" panose="020F0502020204030204" pitchFamily="34" charset="0"/>
                <a:cs typeface="Times New Roman" panose="02020603050405020304" pitchFamily="18" charset="0"/>
              </a:rPr>
              <a:t> said: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IF”</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You are the SON of GOD </a:t>
            </a:r>
            <a:r>
              <a:rPr lang="en-US" sz="2800" dirty="0">
                <a:effectLst/>
                <a:latin typeface="Verdana" panose="020B0604030504040204" pitchFamily="34" charset="0"/>
                <a:ea typeface="Calibri" panose="020F0502020204030204" pitchFamily="34" charset="0"/>
                <a:cs typeface="Times New Roman" panose="02020603050405020304" pitchFamily="18" charset="0"/>
              </a:rPr>
              <a:t>do this</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dirty="0">
                <a:effectLst/>
                <a:latin typeface="Verdana" panose="020B0604030504040204" pitchFamily="34" charset="0"/>
                <a:ea typeface="Calibri" panose="020F0502020204030204" pitchFamily="34" charset="0"/>
                <a:cs typeface="Times New Roman" panose="02020603050405020304" pitchFamily="18" charset="0"/>
              </a:rPr>
              <a:t>Prove it !</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2800" dirty="0">
                <a:effectLst/>
                <a:latin typeface="Verdana" panose="020B0604030504040204" pitchFamily="34" charset="0"/>
                <a:ea typeface="Calibri" panose="020F0502020204030204" pitchFamily="34" charset="0"/>
                <a:cs typeface="Times New Roman" panose="02020603050405020304" pitchFamily="18" charset="0"/>
              </a:rPr>
              <a:t>And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once</a:t>
            </a:r>
            <a:r>
              <a:rPr lang="en-US" sz="2800" dirty="0">
                <a:effectLst/>
                <a:latin typeface="Verdana" panose="020B0604030504040204" pitchFamily="34" charset="0"/>
                <a:ea typeface="Calibri" panose="020F0502020204030204" pitchFamily="34" charset="0"/>
                <a:cs typeface="Times New Roman" panose="02020603050405020304" pitchFamily="18" charset="0"/>
              </a:rPr>
              <a:t> he said: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IF” You fall down and worship me . .  </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2800" dirty="0">
                <a:effectLst/>
                <a:latin typeface="Verdana" panose="020B0604030504040204" pitchFamily="34" charset="0"/>
                <a:ea typeface="Calibri" panose="020F0502020204030204" pitchFamily="34" charset="0"/>
                <a:cs typeface="Times New Roman" panose="02020603050405020304" pitchFamily="18" charset="0"/>
              </a:rPr>
              <a:t>And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three times JESUS said</a:t>
            </a:r>
            <a:r>
              <a:rPr lang="en-US" sz="2800" dirty="0">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IT IS WRITTEN . . . </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1200" dirty="0">
                <a:effectLst/>
                <a:latin typeface="Verdana" panose="020B0604030504040204" pitchFamily="34" charset="0"/>
                <a:ea typeface="Calibri" panose="020F0502020204030204" pitchFamily="34" charset="0"/>
                <a:cs typeface="Times New Roman" panose="02020603050405020304" pitchFamily="18" charset="0"/>
              </a:rPr>
              <a:t> </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2800" dirty="0">
                <a:effectLst/>
                <a:latin typeface="Verdana" panose="020B0604030504040204" pitchFamily="34" charset="0"/>
                <a:ea typeface="Calibri" panose="020F0502020204030204" pitchFamily="34" charset="0"/>
                <a:cs typeface="Times New Roman" panose="02020603050405020304" pitchFamily="18" charset="0"/>
              </a:rPr>
              <a:t>For many TRIALS and TEMPTATIONS we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NEED TO KNOW</a:t>
            </a:r>
            <a:r>
              <a:rPr lang="en-US" sz="2800" dirty="0">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latin typeface="Verdana" panose="020B0604030504040204" pitchFamily="34" charset="0"/>
                <a:ea typeface="Calibri" panose="020F0502020204030204" pitchFamily="34" charset="0"/>
                <a:cs typeface="Times New Roman" panose="02020603050405020304" pitchFamily="18" charset="0"/>
              </a:rPr>
              <a:t>what </a:t>
            </a:r>
            <a:r>
              <a:rPr lang="en-US" sz="2800" b="1"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IS WRITTEN</a:t>
            </a:r>
            <a:r>
              <a:rPr lang="en-US" sz="2800" dirty="0">
                <a:effectLst/>
                <a:latin typeface="Verdana" panose="020B0604030504040204" pitchFamily="34" charset="0"/>
                <a:ea typeface="Calibri" panose="020F0502020204030204" pitchFamily="34" charset="0"/>
                <a:cs typeface="Times New Roman" panose="02020603050405020304" pitchFamily="18" charset="0"/>
              </a:rPr>
              <a:t> to know HOW TO RECOGNIZE and  RESPOND to </a:t>
            </a:r>
            <a:r>
              <a:rPr lang="en-US" sz="2800" dirty="0" err="1">
                <a:effectLst/>
                <a:latin typeface="Verdana" panose="020B0604030504040204" pitchFamily="34" charset="0"/>
                <a:ea typeface="Calibri" panose="020F0502020204030204" pitchFamily="34" charset="0"/>
                <a:cs typeface="Times New Roman" panose="02020603050405020304" pitchFamily="18" charset="0"/>
              </a:rPr>
              <a:t>satan’s</a:t>
            </a:r>
            <a:r>
              <a:rPr lang="en-US" sz="2800" dirty="0">
                <a:effectLst/>
                <a:latin typeface="Verdana" panose="020B0604030504040204" pitchFamily="34" charset="0"/>
                <a:ea typeface="Calibri" panose="020F0502020204030204" pitchFamily="34" charset="0"/>
                <a:cs typeface="Times New Roman" panose="02020603050405020304" pitchFamily="18" charset="0"/>
              </a:rPr>
              <a:t> lies and deceit.</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881234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ABEA874-E950-471B-81BF-4F30EA1D5CF8}"/>
              </a:ext>
            </a:extLst>
          </p:cNvPr>
          <p:cNvSpPr txBox="1"/>
          <p:nvPr/>
        </p:nvSpPr>
        <p:spPr>
          <a:xfrm>
            <a:off x="384313" y="291548"/>
            <a:ext cx="11502887" cy="6619441"/>
          </a:xfrm>
          <a:prstGeom prst="rect">
            <a:avLst/>
          </a:prstGeom>
          <a:noFill/>
        </p:spPr>
        <p:txBody>
          <a:bodyPr wrap="square">
            <a:spAutoFit/>
          </a:bodyPr>
          <a:lstStyle/>
          <a:p>
            <a:pPr>
              <a:lnSpc>
                <a:spcPct val="120000"/>
              </a:lnSpc>
              <a:spcBef>
                <a:spcPts val="0"/>
              </a:spcBef>
              <a:spcAft>
                <a:spcPts val="0"/>
              </a:spcAft>
            </a:pPr>
            <a:r>
              <a:rPr lang="en-US" sz="3200" dirty="0">
                <a:effectLst/>
                <a:latin typeface="Verdana" panose="020B0604030504040204" pitchFamily="34" charset="0"/>
                <a:ea typeface="Calibri" panose="020F0502020204030204" pitchFamily="34" charset="0"/>
                <a:cs typeface="Times New Roman" panose="02020603050405020304" pitchFamily="18" charset="0"/>
              </a:rPr>
              <a:t>Romans 15:13  </a:t>
            </a:r>
            <a:r>
              <a:rPr lang="en-US" sz="32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Now may </a:t>
            </a:r>
            <a:r>
              <a:rPr lang="en-US" sz="32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the GOD of </a:t>
            </a:r>
            <a:r>
              <a:rPr lang="en-US" sz="32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HOPE</a:t>
            </a:r>
            <a:r>
              <a:rPr lang="en-US" sz="32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3200" b="1" u="sng" dirty="0">
                <a:solidFill>
                  <a:srgbClr val="0070C0"/>
                </a:solidFill>
                <a:effectLst/>
                <a:highlight>
                  <a:srgbClr val="FFFF00"/>
                </a:highligh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FILL YOU WITH ALL JOY</a:t>
            </a:r>
            <a:r>
              <a:rPr lang="en-US" sz="32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and </a:t>
            </a:r>
            <a:r>
              <a:rPr lang="en-US" sz="3200" b="1" u="heavy" dirty="0">
                <a:solidFill>
                  <a:srgbClr val="0070C0"/>
                </a:solidFill>
                <a:effectLst/>
                <a:highlight>
                  <a:srgbClr val="FFFF00"/>
                </a:highligh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PEACE</a:t>
            </a:r>
            <a:r>
              <a:rPr lang="en-US" sz="32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in </a:t>
            </a:r>
            <a:r>
              <a:rPr lang="en-US" sz="32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BELIEVING</a:t>
            </a:r>
            <a:r>
              <a:rPr lang="en-US" sz="32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SO THAT </a:t>
            </a:r>
            <a:r>
              <a:rPr lang="en-US" sz="32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YOU WILL ABOUND IN HOPE</a:t>
            </a:r>
            <a:r>
              <a:rPr lang="en-US" sz="32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3200" dirty="0">
                <a:effectLst/>
                <a:latin typeface="Verdana" panose="020B0604030504040204" pitchFamily="34" charset="0"/>
                <a:ea typeface="Calibri" panose="020F0502020204030204" pitchFamily="34" charset="0"/>
                <a:cs typeface="Times New Roman" panose="02020603050405020304" pitchFamily="18" charset="0"/>
              </a:rPr>
              <a:t>[</a:t>
            </a:r>
            <a:r>
              <a:rPr lang="en-US" sz="3200" b="1" dirty="0">
                <a:latin typeface="Verdana" panose="020B0604030504040204" pitchFamily="34" charset="0"/>
                <a:ea typeface="Calibri" panose="020F0502020204030204" pitchFamily="34" charset="0"/>
                <a:cs typeface="Times New Roman" panose="02020603050405020304" pitchFamily="18" charset="0"/>
              </a:rPr>
              <a:t>NOT FEAR</a:t>
            </a:r>
            <a:r>
              <a:rPr lang="en-US" sz="3200" dirty="0">
                <a:latin typeface="Verdana" panose="020B0604030504040204" pitchFamily="34" charset="0"/>
                <a:ea typeface="Calibri" panose="020F0502020204030204" pitchFamily="34" charset="0"/>
                <a:cs typeface="Times New Roman" panose="02020603050405020304" pitchFamily="18" charset="0"/>
              </a:rPr>
              <a:t>]</a:t>
            </a:r>
            <a:r>
              <a:rPr lang="en-US" sz="3200" b="1" dirty="0">
                <a:latin typeface="Verdana" panose="020B0604030504040204" pitchFamily="34" charset="0"/>
                <a:ea typeface="Calibri" panose="020F0502020204030204" pitchFamily="34" charset="0"/>
                <a:cs typeface="Times New Roman" panose="02020603050405020304" pitchFamily="18" charset="0"/>
              </a:rPr>
              <a:t> </a:t>
            </a:r>
            <a:r>
              <a:rPr lang="en-US" sz="32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by the </a:t>
            </a:r>
            <a:r>
              <a:rPr lang="en-US" sz="32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POWER</a:t>
            </a:r>
            <a:r>
              <a:rPr lang="en-US" sz="32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of the </a:t>
            </a:r>
            <a:r>
              <a:rPr lang="en-US" sz="32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HOLY SPIRIT</a:t>
            </a:r>
            <a:r>
              <a:rPr lang="en-US" sz="32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p>
          <a:p>
            <a:pPr marL="914400" lvl="1" indent="-457200">
              <a:lnSpc>
                <a:spcPct val="120000"/>
              </a:lnSpc>
              <a:buFont typeface="Wingdings" panose="05000000000000000000" pitchFamily="2" charset="2"/>
              <a:buChar char="v"/>
            </a:pPr>
            <a:r>
              <a:rPr lang="en-US" sz="3200" dirty="0">
                <a:effectLst/>
                <a:latin typeface="Verdana" panose="020B0604030504040204" pitchFamily="34" charset="0"/>
                <a:ea typeface="Calibri" panose="020F0502020204030204" pitchFamily="34" charset="0"/>
                <a:cs typeface="Times New Roman" panose="02020603050405020304" pitchFamily="18" charset="0"/>
              </a:rPr>
              <a:t>Fear gives </a:t>
            </a:r>
            <a:r>
              <a:rPr lang="en-US" sz="3200" dirty="0" err="1">
                <a:effectLst/>
                <a:latin typeface="Verdana" panose="020B0604030504040204" pitchFamily="34" charset="0"/>
                <a:ea typeface="Calibri" panose="020F0502020204030204" pitchFamily="34" charset="0"/>
                <a:cs typeface="Times New Roman" panose="02020603050405020304" pitchFamily="18" charset="0"/>
              </a:rPr>
              <a:t>satan</a:t>
            </a:r>
            <a:r>
              <a:rPr lang="en-US" sz="3200" dirty="0">
                <a:effectLst/>
                <a:latin typeface="Verdana" panose="020B0604030504040204" pitchFamily="34" charset="0"/>
                <a:ea typeface="Calibri" panose="020F0502020204030204" pitchFamily="34" charset="0"/>
                <a:cs typeface="Times New Roman" panose="02020603050405020304" pitchFamily="18" charset="0"/>
              </a:rPr>
              <a:t> an opportunity.</a:t>
            </a:r>
            <a:endParaRPr lang="en-US" sz="2800" dirty="0">
              <a:effectLst/>
              <a:latin typeface="Verdana" panose="020B0604030504040204" pitchFamily="34" charset="0"/>
              <a:ea typeface="Calibri" panose="020F0502020204030204" pitchFamily="34" charset="0"/>
              <a:cs typeface="Times New Roman" panose="02020603050405020304" pitchFamily="18" charset="0"/>
            </a:endParaRPr>
          </a:p>
          <a:p>
            <a:pPr lvl="0">
              <a:lnSpc>
                <a:spcPct val="120000"/>
              </a:lnSpc>
              <a:spcBef>
                <a:spcPts val="0"/>
              </a:spcBef>
              <a:spcAft>
                <a:spcPts val="0"/>
              </a:spcAft>
              <a:buSzPts val="1400"/>
            </a:pPr>
            <a:endParaRPr lang="en-US" sz="16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endParaRPr>
          </a:p>
          <a:p>
            <a:pPr lvl="0">
              <a:lnSpc>
                <a:spcPct val="120000"/>
              </a:lnSpc>
              <a:spcBef>
                <a:spcPts val="0"/>
              </a:spcBef>
              <a:spcAft>
                <a:spcPts val="0"/>
              </a:spcAft>
              <a:buSzPts val="1400"/>
            </a:pPr>
            <a:r>
              <a:rPr lang="en-US" sz="32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COUNT it all </a:t>
            </a:r>
            <a:r>
              <a:rPr lang="en-US" sz="32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JOY</a:t>
            </a:r>
            <a:r>
              <a:rPr lang="en-US" sz="32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3200" b="1" dirty="0">
                <a:effectLst/>
                <a:latin typeface="Verdana" panose="020B0604030504040204" pitchFamily="34" charset="0"/>
                <a:ea typeface="Calibri" panose="020F0502020204030204" pitchFamily="34" charset="0"/>
                <a:cs typeface="Times New Roman" panose="02020603050405020304" pitchFamily="18" charset="0"/>
              </a:rPr>
              <a:t>/</a:t>
            </a:r>
            <a:r>
              <a:rPr lang="en-US" sz="32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Be FILLED with all </a:t>
            </a:r>
            <a:r>
              <a:rPr lang="en-US" sz="32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JOY</a:t>
            </a:r>
            <a:r>
              <a:rPr lang="en-US" sz="32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3200" b="1" dirty="0">
                <a:effectLst/>
                <a:latin typeface="Verdana" panose="020B0604030504040204" pitchFamily="34" charset="0"/>
                <a:ea typeface="Calibri" panose="020F0502020204030204" pitchFamily="34" charset="0"/>
                <a:cs typeface="Times New Roman" panose="02020603050405020304" pitchFamily="18" charset="0"/>
              </a:rPr>
              <a:t>/</a:t>
            </a:r>
            <a:r>
              <a:rPr lang="en-US" sz="32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Be at </a:t>
            </a:r>
            <a:r>
              <a:rPr lang="en-US" sz="32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PEACE</a:t>
            </a:r>
            <a:r>
              <a:rPr lang="en-US" sz="32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in BELIEVING </a:t>
            </a:r>
            <a:r>
              <a:rPr lang="en-US" sz="32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so that </a:t>
            </a:r>
            <a:r>
              <a:rPr lang="en-US" sz="32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YOU WILL ABOUND IN HOPE</a:t>
            </a:r>
            <a:r>
              <a:rPr lang="en-US" sz="32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by the </a:t>
            </a:r>
            <a:r>
              <a:rPr lang="en-US" sz="32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POWER</a:t>
            </a:r>
            <a:r>
              <a:rPr lang="en-US" sz="32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of the </a:t>
            </a:r>
            <a:r>
              <a:rPr lang="en-US" sz="32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HOLY SPIRIT.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THE JOY OF THE LORD IS YOUR STRENGTH</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t>
            </a:r>
            <a:r>
              <a:rPr lang="en-US" sz="2800" dirty="0">
                <a:effectLst/>
                <a:latin typeface="Verdana" panose="020B0604030504040204" pitchFamily="34" charset="0"/>
                <a:ea typeface="Calibri" panose="020F0502020204030204" pitchFamily="34" charset="0"/>
                <a:cs typeface="Times New Roman" panose="02020603050405020304" pitchFamily="18" charset="0"/>
              </a:rPr>
              <a:t> 									</a:t>
            </a:r>
            <a:r>
              <a:rPr lang="en-US" sz="2800" dirty="0" err="1">
                <a:latin typeface="Verdana" panose="020B0604030504040204" pitchFamily="34" charset="0"/>
                <a:ea typeface="Calibri" panose="020F0502020204030204" pitchFamily="34" charset="0"/>
                <a:cs typeface="Times New Roman" panose="02020603050405020304" pitchFamily="18" charset="0"/>
              </a:rPr>
              <a:t>Nehimiah</a:t>
            </a:r>
            <a:r>
              <a:rPr lang="en-US" sz="2800" dirty="0">
                <a:latin typeface="Verdana" panose="020B0604030504040204" pitchFamily="34" charset="0"/>
                <a:ea typeface="Calibri" panose="020F0502020204030204" pitchFamily="34" charset="0"/>
                <a:cs typeface="Times New Roman" panose="02020603050405020304" pitchFamily="18" charset="0"/>
              </a:rPr>
              <a:t> 8:10 </a:t>
            </a:r>
            <a:endParaRPr lang="en-US" sz="2800" dirty="0">
              <a:effectLst/>
              <a:latin typeface="Verdana" panose="020B0604030504040204" pitchFamily="34" charset="0"/>
              <a:ea typeface="Calibri" panose="020F0502020204030204" pitchFamily="34" charset="0"/>
              <a:cs typeface="Times New Roman" panose="02020603050405020304" pitchFamily="18" charset="0"/>
            </a:endParaRPr>
          </a:p>
          <a:p>
            <a:pPr lvl="0">
              <a:lnSpc>
                <a:spcPct val="120000"/>
              </a:lnSpc>
              <a:spcBef>
                <a:spcPts val="0"/>
              </a:spcBef>
              <a:spcAft>
                <a:spcPts val="0"/>
              </a:spcAft>
              <a:buSzPts val="1400"/>
            </a:pP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41197896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15326A1-1E32-4998-9B5E-9B750BB583B6}"/>
              </a:ext>
            </a:extLst>
          </p:cNvPr>
          <p:cNvSpPr txBox="1"/>
          <p:nvPr/>
        </p:nvSpPr>
        <p:spPr>
          <a:xfrm>
            <a:off x="397565" y="331304"/>
            <a:ext cx="11330609" cy="6627263"/>
          </a:xfrm>
          <a:prstGeom prst="rect">
            <a:avLst/>
          </a:prstGeom>
          <a:noFill/>
        </p:spPr>
        <p:txBody>
          <a:bodyPr wrap="square">
            <a:spAutoFit/>
          </a:bodyPr>
          <a:lstStyle/>
          <a:p>
            <a:pPr>
              <a:lnSpc>
                <a:spcPct val="120000"/>
              </a:lnSpc>
              <a:spcBef>
                <a:spcPts val="0"/>
              </a:spcBef>
              <a:spcAft>
                <a:spcPts val="0"/>
              </a:spcAft>
            </a:pPr>
            <a:r>
              <a:rPr lang="en-US" sz="1800" dirty="0">
                <a:effectLst/>
                <a:latin typeface="Verdana" panose="020B0604030504040204" pitchFamily="34" charset="0"/>
                <a:ea typeface="Calibri" panose="020F0502020204030204" pitchFamily="34" charset="0"/>
                <a:cs typeface="Times New Roman" panose="02020603050405020304" pitchFamily="18" charset="0"/>
              </a:rPr>
              <a:t>	</a:t>
            </a:r>
            <a:r>
              <a:rPr lang="en-US" sz="2400" dirty="0">
                <a:effectLst/>
                <a:latin typeface="Verdana" panose="020B0604030504040204" pitchFamily="34" charset="0"/>
                <a:ea typeface="Calibri" panose="020F0502020204030204" pitchFamily="34" charset="0"/>
                <a:cs typeface="Times New Roman" panose="02020603050405020304" pitchFamily="18" charset="0"/>
              </a:rPr>
              <a:t>The Evidence of a New Character: MORE LIKE JESUS:</a:t>
            </a:r>
          </a:p>
          <a:p>
            <a:pPr>
              <a:lnSpc>
                <a:spcPct val="120000"/>
              </a:lnSpc>
              <a:spcBef>
                <a:spcPts val="0"/>
              </a:spcBef>
              <a:spcAft>
                <a:spcPts val="0"/>
              </a:spcAft>
            </a:pPr>
            <a:r>
              <a:rPr lang="en-US" sz="2000" dirty="0">
                <a:effectLst/>
                <a:latin typeface="Verdana" panose="020B0604030504040204" pitchFamily="34" charset="0"/>
                <a:ea typeface="Calibri" panose="020F0502020204030204" pitchFamily="34" charset="0"/>
                <a:cs typeface="Times New Roman" panose="02020603050405020304" pitchFamily="18" charset="0"/>
              </a:rPr>
              <a:t> </a:t>
            </a:r>
            <a:r>
              <a:rPr lang="en-US" sz="2400" dirty="0">
                <a:effectLst/>
                <a:latin typeface="Verdana" panose="020B0604030504040204" pitchFamily="34" charset="0"/>
                <a:ea typeface="Calibri" panose="020F0502020204030204" pitchFamily="34" charset="0"/>
                <a:cs typeface="Times New Roman" panose="02020603050405020304" pitchFamily="18" charset="0"/>
              </a:rPr>
              <a:t>Hebrews 10:32-39  </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But remember . . . after being enlightened, you </a:t>
            </a:r>
            <a:r>
              <a:rPr lang="en-US" sz="24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ENDURED</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GREAT CONFLICT OF SUFFERINGS</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33 partly by being made a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public spectacle</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through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REPROACHES</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and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TRIBULATIONS</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and partly by becoming sharers with those who were so treated. 34 For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you showed sympathy</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to the prisoners and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accepted </a:t>
            </a:r>
            <a:r>
              <a:rPr lang="en-US" sz="24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JOYFULLY</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THE </a:t>
            </a:r>
            <a:r>
              <a:rPr lang="en-US" sz="2400" b="1" u="sng" dirty="0">
                <a:solidFill>
                  <a:srgbClr val="0070C0"/>
                </a:solidFill>
                <a:effectLst/>
                <a:highlight>
                  <a:srgbClr val="FFFF00"/>
                </a:highligh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SEIZURE OF YOUR PROPERTY</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dirty="0">
                <a:effectLst/>
                <a:latin typeface="Verdana" panose="020B0604030504040204" pitchFamily="34" charset="0"/>
                <a:ea typeface="Calibri" panose="020F0502020204030204" pitchFamily="34" charset="0"/>
                <a:cs typeface="Times New Roman" panose="02020603050405020304" pitchFamily="18" charset="0"/>
              </a:rPr>
              <a:t>(their NEW CHARACTER)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KNOWING</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that you have for yourselves A BETTER POSSESSION AND A LASTING ONE. 35 Therefore,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DO NOT THROW AWAY YOUR CONFIDENCE</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WHICH HAS A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GREAT REWARD</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36 For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YOU HAVE NEED OF </a:t>
            </a:r>
            <a:r>
              <a:rPr lang="en-US" sz="24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ENDURANCE</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SO THAT WHEN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YOU HAVE DONE THE WILL OF GOD</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YOU MAY RECEIVE WHAT WAS PROMISED. 37 FOR YET IN A VERY LITTLE WHILE,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HE</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WHO IS COMING WILL COME</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AND WILL NOT DELAY. </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71552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B40D769-3B91-4D5D-9904-4C9CBC1017B0}"/>
              </a:ext>
            </a:extLst>
          </p:cNvPr>
          <p:cNvSpPr txBox="1"/>
          <p:nvPr/>
        </p:nvSpPr>
        <p:spPr>
          <a:xfrm>
            <a:off x="380999" y="375556"/>
            <a:ext cx="11386457" cy="6242286"/>
          </a:xfrm>
          <a:prstGeom prst="rect">
            <a:avLst/>
          </a:prstGeom>
          <a:noFill/>
        </p:spPr>
        <p:txBody>
          <a:bodyPr wrap="square">
            <a:spAutoFit/>
          </a:bodyPr>
          <a:lstStyle/>
          <a:p>
            <a:pPr>
              <a:lnSpc>
                <a:spcPct val="120000"/>
              </a:lnSpc>
              <a:spcBef>
                <a:spcPts val="0"/>
              </a:spcBef>
              <a:spcAft>
                <a:spcPts val="0"/>
              </a:spcAft>
            </a:pPr>
            <a:r>
              <a:rPr lang="en-US" sz="2800" dirty="0">
                <a:effectLst/>
                <a:latin typeface="Verdana" panose="020B0604030504040204" pitchFamily="34" charset="0"/>
                <a:ea typeface="Calibri" panose="020F0502020204030204" pitchFamily="34" charset="0"/>
                <a:cs typeface="Times New Roman" panose="02020603050405020304" pitchFamily="18" charset="0"/>
              </a:rPr>
              <a:t>The Changed Character of the </a:t>
            </a:r>
            <a:r>
              <a:rPr lang="en-US" sz="2800" dirty="0" err="1">
                <a:latin typeface="Verdana" panose="020B0604030504040204" pitchFamily="34" charset="0"/>
                <a:ea typeface="Calibri" panose="020F0502020204030204" pitchFamily="34" charset="0"/>
                <a:cs typeface="Times New Roman" panose="02020603050405020304" pitchFamily="18" charset="0"/>
              </a:rPr>
              <a:t>Macedonias</a:t>
            </a:r>
            <a:r>
              <a:rPr lang="en-US" sz="2800" dirty="0">
                <a:effectLst/>
                <a:latin typeface="Verdana" panose="020B0604030504040204" pitchFamily="34" charset="0"/>
                <a:ea typeface="Calibri" panose="020F0502020204030204" pitchFamily="34" charset="0"/>
                <a:cs typeface="Times New Roman" panose="02020603050405020304" pitchFamily="18" charset="0"/>
              </a:rPr>
              <a:t>:  2 Cor. 8:1-6  </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Now, brethren, we wish to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make known</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to you the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GRACE</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of GOD which has been given in the churches of Macedonia, </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2</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that in a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great ordeal of affliction</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their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ABUNDANCE OF JOY</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and their deep poverty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OVERFLOWED IN THE WEALTH OF THEIR LIBERALITY</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3</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For I testify that according to THEIR ABILITY, and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BEYOND THEIR ABILITY</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they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GAVE</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of their own accord, </a:t>
            </a:r>
            <a:r>
              <a:rPr lang="en-US" sz="2800" dirty="0">
                <a:effectLst/>
                <a:latin typeface="Verdana" panose="020B0604030504040204" pitchFamily="34" charset="0"/>
                <a:ea typeface="Calibri" panose="020F0502020204030204" pitchFamily="34" charset="0"/>
                <a:cs typeface="Times New Roman" panose="02020603050405020304" pitchFamily="18" charset="0"/>
              </a:rPr>
              <a:t>(their NEW CHARACTER)</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4</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BEGGING US with MUCH URGING for the favor of participation in the support of the saints, </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5</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and this, not as we had expected, BUT THEY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FIRST</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GAVE THEMSELVES TO THE LORD</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AND TO US BY THE WILL OF GOD. </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00043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DB92C08E-5A86-4DFA-BADB-1684D02DEC3C}"/>
              </a:ext>
            </a:extLst>
          </p:cNvPr>
          <p:cNvSpPr txBox="1"/>
          <p:nvPr/>
        </p:nvSpPr>
        <p:spPr>
          <a:xfrm>
            <a:off x="304799" y="238539"/>
            <a:ext cx="11516139" cy="6177781"/>
          </a:xfrm>
          <a:prstGeom prst="rect">
            <a:avLst/>
          </a:prstGeom>
          <a:noFill/>
        </p:spPr>
        <p:txBody>
          <a:bodyPr wrap="square">
            <a:spAutoFit/>
          </a:bodyPr>
          <a:lstStyle/>
          <a:p>
            <a:pPr>
              <a:lnSpc>
                <a:spcPct val="130000"/>
              </a:lnSpc>
              <a:spcBef>
                <a:spcPts val="0"/>
              </a:spcBef>
              <a:spcAft>
                <a:spcPts val="0"/>
              </a:spcAft>
            </a:pP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Speaking of this time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JESUS SAID:  </a:t>
            </a:r>
            <a:r>
              <a:rPr lang="en-US" sz="2800" dirty="0">
                <a:effectLst/>
                <a:latin typeface="Verdana" panose="020B0604030504040204" pitchFamily="34" charset="0"/>
                <a:ea typeface="Calibri" panose="020F0502020204030204" pitchFamily="34" charset="0"/>
                <a:cs typeface="Times New Roman" panose="02020603050405020304" pitchFamily="18" charset="0"/>
              </a:rPr>
              <a:t>Matthew 24:9-14  </a:t>
            </a:r>
            <a:r>
              <a:rPr lang="en-US" sz="280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They </a:t>
            </a:r>
            <a:r>
              <a:rPr lang="en-US" sz="2800" b="1"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will</a:t>
            </a:r>
            <a:r>
              <a:rPr lang="en-US" sz="280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 deliver you to be </a:t>
            </a:r>
            <a:r>
              <a:rPr lang="en-US" sz="2800" b="1"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Persecuted,</a:t>
            </a:r>
            <a:r>
              <a:rPr lang="en-US" sz="280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 and </a:t>
            </a:r>
            <a:r>
              <a:rPr lang="en-US" sz="2800" b="1"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will kill you</a:t>
            </a:r>
            <a:r>
              <a:rPr lang="en-US" sz="280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 and </a:t>
            </a:r>
            <a:r>
              <a:rPr lang="en-US" sz="2800" b="1"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you will be hated</a:t>
            </a:r>
            <a:r>
              <a:rPr lang="en-US" sz="280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 by all nations because of MY NAME.  </a:t>
            </a:r>
            <a:r>
              <a:rPr lang="en-US" sz="240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10</a:t>
            </a:r>
            <a:r>
              <a:rPr lang="en-US" sz="280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 Many will </a:t>
            </a:r>
            <a:r>
              <a:rPr lang="en-US" sz="2800" b="1"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fall away</a:t>
            </a:r>
            <a:r>
              <a:rPr lang="en-US" sz="280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 and will </a:t>
            </a:r>
            <a:r>
              <a:rPr lang="en-US" sz="2800" b="1"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betray</a:t>
            </a:r>
            <a:r>
              <a:rPr lang="en-US" sz="280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 one another and </a:t>
            </a:r>
            <a:r>
              <a:rPr lang="en-US" sz="2800" b="1"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hate one another</a:t>
            </a:r>
            <a:r>
              <a:rPr lang="en-US" sz="280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11</a:t>
            </a:r>
            <a:r>
              <a:rPr lang="en-US" sz="280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 Many </a:t>
            </a:r>
            <a:r>
              <a:rPr lang="en-US" sz="2800" b="1"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false prophets</a:t>
            </a:r>
            <a:r>
              <a:rPr lang="en-US" sz="280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 will arise and will mislead many.  </a:t>
            </a:r>
            <a:r>
              <a:rPr lang="en-US" sz="240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12</a:t>
            </a:r>
            <a:r>
              <a:rPr lang="en-US" sz="280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 Because </a:t>
            </a:r>
            <a:r>
              <a:rPr lang="en-US" sz="2800" b="1"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lawlessness is increased</a:t>
            </a:r>
            <a:r>
              <a:rPr lang="en-US" sz="280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 most people's </a:t>
            </a:r>
            <a:r>
              <a:rPr lang="en-US" sz="2800" b="1"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love will grow cold</a:t>
            </a:r>
            <a:r>
              <a:rPr lang="en-US" sz="280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13</a:t>
            </a:r>
            <a:r>
              <a:rPr lang="en-US" sz="280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But the one who </a:t>
            </a:r>
            <a:r>
              <a:rPr lang="en-US" sz="2800" b="1" dirty="0">
                <a:solidFill>
                  <a:srgbClr val="C0000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ENDURES</a:t>
            </a:r>
            <a:r>
              <a:rPr lang="en-US" sz="2800" b="1"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 to the end</a:t>
            </a:r>
            <a:r>
              <a:rPr lang="en-US" sz="280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will be saved</a:t>
            </a:r>
            <a:r>
              <a:rPr lang="en-US" sz="280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a:t>
            </a:r>
            <a:r>
              <a:rPr lang="en-US" sz="2800" dirty="0">
                <a:effectLst/>
                <a:latin typeface="Verdana" panose="020B0604030504040204" pitchFamily="34" charset="0"/>
                <a:ea typeface="Calibri" panose="020F0502020204030204" pitchFamily="34" charset="0"/>
                <a:cs typeface="Times New Roman" panose="02020603050405020304" pitchFamily="18" charset="0"/>
              </a:rPr>
              <a:t> </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30000"/>
              </a:lnSpc>
              <a:spcBef>
                <a:spcPts val="0"/>
              </a:spcBef>
              <a:spcAft>
                <a:spcPts val="0"/>
              </a:spcAft>
            </a:pPr>
            <a:r>
              <a:rPr lang="en-US" sz="1100" dirty="0">
                <a:effectLst/>
                <a:latin typeface="Verdana" panose="020B0604030504040204" pitchFamily="34" charset="0"/>
                <a:ea typeface="Calibri" panose="020F0502020204030204" pitchFamily="34" charset="0"/>
                <a:cs typeface="Times New Roman" panose="02020603050405020304" pitchFamily="18" charset="0"/>
              </a:rPr>
              <a:t> </a:t>
            </a: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a:p>
            <a:pPr marL="342900" lvl="0" indent="-342900">
              <a:lnSpc>
                <a:spcPct val="130000"/>
              </a:lnSpc>
              <a:spcBef>
                <a:spcPts val="0"/>
              </a:spcBef>
              <a:spcAft>
                <a:spcPts val="0"/>
              </a:spcAft>
              <a:buFont typeface="Wingdings" panose="05000000000000000000" pitchFamily="2" charset="2"/>
              <a:buChar char=""/>
            </a:pPr>
            <a:r>
              <a:rPr lang="en-US" sz="2400" dirty="0">
                <a:effectLst/>
                <a:latin typeface="Verdana" panose="020B0604030504040204" pitchFamily="34" charset="0"/>
                <a:ea typeface="Calibri" panose="020F0502020204030204" pitchFamily="34" charset="0"/>
                <a:cs typeface="Times New Roman" panose="02020603050405020304" pitchFamily="18" charset="0"/>
              </a:rPr>
              <a:t>This Word from JESUS thoroughly describes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Perilous Times.</a:t>
            </a:r>
            <a:r>
              <a:rPr lang="en-US" sz="2400" b="1" dirty="0">
                <a:effectLst/>
                <a:latin typeface="Verdana" panose="020B0604030504040204" pitchFamily="34" charset="0"/>
                <a:ea typeface="Calibri" panose="020F0502020204030204" pitchFamily="34" charset="0"/>
                <a:cs typeface="Times New Roman" panose="02020603050405020304" pitchFamily="18" charset="0"/>
              </a:rPr>
              <a:t> </a:t>
            </a:r>
            <a:r>
              <a:rPr lang="en-US" sz="2400" dirty="0">
                <a:effectLst/>
                <a:latin typeface="Verdana" panose="020B0604030504040204" pitchFamily="34" charset="0"/>
                <a:ea typeface="Calibri" panose="020F0502020204030204" pitchFamily="34" charset="0"/>
                <a:cs typeface="Times New Roman" panose="02020603050405020304" pitchFamily="18" charset="0"/>
              </a:rPr>
              <a:t>When I read this verse I never thought this would happen in my lifetime. So, I searched the Scriptures to find help, comfort, and direction.</a:t>
            </a: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07100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CA6C0CC-87E7-451D-830F-4DE0AFC9EC23}"/>
              </a:ext>
            </a:extLst>
          </p:cNvPr>
          <p:cNvSpPr txBox="1"/>
          <p:nvPr/>
        </p:nvSpPr>
        <p:spPr>
          <a:xfrm>
            <a:off x="516835" y="304799"/>
            <a:ext cx="11211339" cy="6463885"/>
          </a:xfrm>
          <a:prstGeom prst="rect">
            <a:avLst/>
          </a:prstGeom>
          <a:noFill/>
        </p:spPr>
        <p:txBody>
          <a:bodyPr wrap="square">
            <a:spAutoFit/>
          </a:bodyPr>
          <a:lstStyle/>
          <a:p>
            <a:pPr>
              <a:lnSpc>
                <a:spcPct val="120000"/>
              </a:lnSpc>
              <a:spcBef>
                <a:spcPts val="0"/>
              </a:spcBef>
              <a:spcAft>
                <a:spcPts val="0"/>
              </a:spcAft>
            </a:pPr>
            <a:r>
              <a:rPr lang="en-US" sz="2800" dirty="0">
                <a:effectLst/>
                <a:latin typeface="Verdana" panose="020B0604030504040204" pitchFamily="34" charset="0"/>
                <a:ea typeface="Calibri" panose="020F0502020204030204" pitchFamily="34" charset="0"/>
                <a:cs typeface="Times New Roman" panose="02020603050405020304" pitchFamily="18" charset="0"/>
              </a:rPr>
              <a:t>Revelation 2:10-11  </a:t>
            </a:r>
            <a:r>
              <a:rPr lang="en-US" sz="32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DO NOT FEAR</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what you are about</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to suffer</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Behold, the devil is about to cast some of you into prison,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SO THAT YOU WILL BE TESTED</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and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YOU WILL HAVE TRIBULATION </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 . </a:t>
            </a:r>
            <a:r>
              <a:rPr lang="en-US" sz="32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BE FAITHFUL</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 UNTIL DEATH</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dirty="0">
                <a:effectLst/>
                <a:latin typeface="Verdana" panose="020B0604030504040204" pitchFamily="34" charset="0"/>
                <a:ea typeface="Calibri" panose="020F0502020204030204" pitchFamily="34" charset="0"/>
                <a:cs typeface="Times New Roman" panose="02020603050405020304" pitchFamily="18" charset="0"/>
              </a:rPr>
              <a:t>[until you die]</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AND I WILL GIVE YOU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THE CROWN OF LIFE</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36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COUNT IT ALL JOY</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1200" dirty="0">
                <a:effectLst/>
                <a:latin typeface="Verdana" panose="020B0604030504040204" pitchFamily="34" charset="0"/>
                <a:ea typeface="Calibri" panose="020F0502020204030204" pitchFamily="34" charset="0"/>
                <a:cs typeface="Times New Roman" panose="02020603050405020304" pitchFamily="18" charset="0"/>
              </a:rPr>
              <a:t> </a:t>
            </a:r>
            <a:r>
              <a:rPr lang="en-US" sz="2800" dirty="0">
                <a:effectLst/>
                <a:latin typeface="Verdana" panose="020B0604030504040204" pitchFamily="34" charset="0"/>
                <a:ea typeface="Calibri" panose="020F0502020204030204" pitchFamily="34" charset="0"/>
                <a:cs typeface="Times New Roman" panose="02020603050405020304" pitchFamily="18" charset="0"/>
              </a:rPr>
              <a:t>The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CROWN of LIFE</a:t>
            </a:r>
            <a:r>
              <a:rPr lang="en-US" sz="2800" dirty="0">
                <a:effectLst/>
                <a:latin typeface="Verdana" panose="020B0604030504040204" pitchFamily="34" charset="0"/>
                <a:ea typeface="Calibri" panose="020F0502020204030204" pitchFamily="34" charset="0"/>
                <a:cs typeface="Times New Roman" panose="02020603050405020304" pitchFamily="18" charset="0"/>
              </a:rPr>
              <a:t> is for those who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LOVE The LORD</a:t>
            </a:r>
            <a:r>
              <a:rPr lang="en-US" sz="2800" dirty="0">
                <a:effectLst/>
                <a:latin typeface="Verdana" panose="020B0604030504040204" pitchFamily="34" charset="0"/>
                <a:ea typeface="Calibri" panose="020F0502020204030204" pitchFamily="34" charset="0"/>
                <a:cs typeface="Times New Roman" panose="02020603050405020304" pitchFamily="18" charset="0"/>
              </a:rPr>
              <a:t> and is Assured by The BLOOD of JESUS.</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1200" dirty="0">
                <a:effectLst/>
                <a:latin typeface="Verdana" panose="020B0604030504040204" pitchFamily="34" charset="0"/>
                <a:ea typeface="Calibri" panose="020F0502020204030204" pitchFamily="34" charset="0"/>
                <a:cs typeface="Times New Roman" panose="02020603050405020304" pitchFamily="18" charset="0"/>
              </a:rPr>
              <a:t> </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2800" dirty="0">
                <a:effectLst/>
                <a:latin typeface="Verdana" panose="020B0604030504040204" pitchFamily="34" charset="0"/>
                <a:ea typeface="Calibri" panose="020F0502020204030204" pitchFamily="34" charset="0"/>
                <a:cs typeface="Times New Roman" panose="02020603050405020304" pitchFamily="18" charset="0"/>
              </a:rPr>
              <a:t>Revelation 2:13  </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I know where you dwell, where Satan's throne is; and you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HOLD FAST</a:t>
            </a:r>
            <a:r>
              <a:rPr lang="en-US" sz="2800"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MY NAME</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and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DID NOT DENY MY FAITH</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736598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E497D3E-1D6A-47B3-A0FD-46F939DF2201}"/>
              </a:ext>
            </a:extLst>
          </p:cNvPr>
          <p:cNvSpPr txBox="1"/>
          <p:nvPr/>
        </p:nvSpPr>
        <p:spPr>
          <a:xfrm>
            <a:off x="437321" y="318051"/>
            <a:ext cx="11383618" cy="6380593"/>
          </a:xfrm>
          <a:prstGeom prst="rect">
            <a:avLst/>
          </a:prstGeom>
          <a:noFill/>
        </p:spPr>
        <p:txBody>
          <a:bodyPr wrap="square">
            <a:spAutoFit/>
          </a:bodyPr>
          <a:lstStyle/>
          <a:p>
            <a:pPr>
              <a:lnSpc>
                <a:spcPct val="120000"/>
              </a:lnSpc>
              <a:spcBef>
                <a:spcPts val="0"/>
              </a:spcBef>
              <a:spcAft>
                <a:spcPts val="0"/>
              </a:spcAft>
            </a:pPr>
            <a:r>
              <a:rPr lang="en-US" sz="2400" dirty="0">
                <a:effectLst/>
                <a:latin typeface="Verdana" panose="020B0604030504040204" pitchFamily="34" charset="0"/>
                <a:ea typeface="Calibri" panose="020F0502020204030204" pitchFamily="34" charset="0"/>
                <a:cs typeface="Times New Roman" panose="02020603050405020304" pitchFamily="18" charset="0"/>
              </a:rPr>
              <a:t>Matthew 26:34 &amp; 75  Three times Peter denied The LORD, But The LORD saw his heart: </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He went out and wept bitterly.</a:t>
            </a:r>
            <a:r>
              <a:rPr lang="en-US" sz="2400" dirty="0">
                <a:effectLst/>
                <a:latin typeface="Verdana" panose="020B0604030504040204" pitchFamily="34" charset="0"/>
                <a:ea typeface="Calibri" panose="020F0502020204030204" pitchFamily="34" charset="0"/>
                <a:cs typeface="Times New Roman" panose="02020603050405020304" pitchFamily="18" charset="0"/>
              </a:rPr>
              <a:t> HE WAS A TRUE BELIEVER.    WE ALSO WILL FAIL SOME TESTS or TRIALS.</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1100" dirty="0">
                <a:effectLst/>
                <a:latin typeface="Verdana" panose="020B0604030504040204" pitchFamily="34" charset="0"/>
                <a:ea typeface="Calibri" panose="020F0502020204030204" pitchFamily="34" charset="0"/>
                <a:cs typeface="Times New Roman" panose="02020603050405020304" pitchFamily="18" charset="0"/>
              </a:rPr>
              <a:t> </a:t>
            </a: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30000"/>
              </a:lnSpc>
              <a:spcBef>
                <a:spcPts val="0"/>
              </a:spcBef>
              <a:spcAft>
                <a:spcPts val="0"/>
              </a:spcAft>
            </a:pPr>
            <a:r>
              <a:rPr lang="en-US" sz="2400" dirty="0">
                <a:effectLst/>
                <a:latin typeface="Verdana" panose="020B0604030504040204" pitchFamily="34" charset="0"/>
                <a:ea typeface="Calibri" panose="020F0502020204030204" pitchFamily="34" charset="0"/>
                <a:cs typeface="Times New Roman" panose="02020603050405020304" pitchFamily="18" charset="0"/>
              </a:rPr>
              <a:t>Revelation 3:8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BECAUSE</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you</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 .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u="sng" dirty="0">
                <a:solidFill>
                  <a:srgbClr val="0070C0"/>
                </a:solidFill>
                <a:effectLs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HAVE</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#1 </a:t>
            </a:r>
            <a:r>
              <a:rPr lang="en-US" sz="24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KEPT MY WORD</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and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#2 </a:t>
            </a:r>
            <a:r>
              <a:rPr lang="en-US" sz="2400" b="1" u="sng" dirty="0">
                <a:solidFill>
                  <a:srgbClr val="0070C0"/>
                </a:solidFill>
                <a:effectLs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HAVE</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NOT DENIED MY NAME</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dirty="0">
                <a:effectLst/>
                <a:latin typeface="Verdana" panose="020B0604030504040204" pitchFamily="34" charset="0"/>
                <a:ea typeface="Calibri" panose="020F0502020204030204" pitchFamily="34" charset="0"/>
                <a:cs typeface="Times New Roman" panose="02020603050405020304" pitchFamily="18" charset="0"/>
              </a:rPr>
              <a:t>Vs.  10</a:t>
            </a:r>
            <a:r>
              <a:rPr lang="en-US" sz="20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and</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BECAUSE</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you </a:t>
            </a:r>
            <a:r>
              <a:rPr lang="en-US" sz="2400" u="heavy" dirty="0">
                <a:solidFill>
                  <a:srgbClr val="0070C0"/>
                </a:solidFill>
                <a:effectLs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HAVE</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#3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KEPT THE WORD OF MY </a:t>
            </a:r>
            <a:r>
              <a:rPr lang="en-US" sz="24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PERSEVERANCE</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dirty="0">
                <a:effectLst/>
                <a:latin typeface="Verdana" panose="020B0604030504040204" pitchFamily="34" charset="0"/>
                <a:ea typeface="Calibri" panose="020F0502020204030204" pitchFamily="34" charset="0"/>
                <a:cs typeface="Times New Roman" panose="02020603050405020304" pitchFamily="18" charset="0"/>
              </a:rPr>
              <a:t>(ENDURANCE same Gk. word)</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I also </a:t>
            </a:r>
            <a:r>
              <a:rPr lang="en-US" sz="24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WILL KEEP YOU FROM THE HOUR OF TESTING</a:t>
            </a:r>
            <a:r>
              <a:rPr lang="en-US" sz="20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dirty="0">
                <a:effectLst/>
                <a:latin typeface="Verdana" panose="020B0604030504040204" pitchFamily="34" charset="0"/>
                <a:ea typeface="Calibri" panose="020F0502020204030204" pitchFamily="34" charset="0"/>
                <a:cs typeface="Times New Roman" panose="02020603050405020304" pitchFamily="18" charset="0"/>
              </a:rPr>
              <a:t>[They had already passed the TEST: KEPT HIS WORD, NOT DENIED HIS NAME and KEPT THE WORD OF HIS PERSEVERANCE] </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that hour which is </a:t>
            </a:r>
            <a:r>
              <a:rPr lang="en-US" sz="2400" b="1" u="sng" dirty="0">
                <a:solidFill>
                  <a:srgbClr val="0070C0"/>
                </a:solidFill>
                <a:effectLs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about to come upon the WHOLE WORLD</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to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TEST</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those who dwell on the earth</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dirty="0">
                <a:effectLst/>
                <a:latin typeface="Verdana" panose="020B0604030504040204" pitchFamily="34" charset="0"/>
                <a:ea typeface="Calibri" panose="020F0502020204030204" pitchFamily="34" charset="0"/>
                <a:cs typeface="Times New Roman" panose="02020603050405020304" pitchFamily="18" charset="0"/>
              </a:rPr>
              <a:t>11</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I AM coming quickly</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u="sng" dirty="0">
                <a:solidFill>
                  <a:srgbClr val="0070C0"/>
                </a:solidFill>
                <a:effectLs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HOLD FAST</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WHAT YOU HAVE</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so that </a:t>
            </a:r>
            <a:r>
              <a:rPr lang="en-US" sz="2400" b="1" u="sng" dirty="0">
                <a:solidFill>
                  <a:srgbClr val="0070C0"/>
                </a:solidFill>
                <a:effectLst/>
                <a:highlight>
                  <a:srgbClr val="FFFF00"/>
                </a:highligh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NO ONE WILL TAKE YOUR CROWN</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30000"/>
              </a:lnSpc>
              <a:spcBef>
                <a:spcPts val="0"/>
              </a:spcBef>
              <a:spcAft>
                <a:spcPts val="0"/>
              </a:spcAft>
            </a:pPr>
            <a:r>
              <a:rPr lang="en-US" sz="1100" dirty="0">
                <a:effectLst/>
                <a:latin typeface="Verdana" panose="020B0604030504040204" pitchFamily="34" charset="0"/>
                <a:ea typeface="Calibri" panose="020F0502020204030204" pitchFamily="34" charset="0"/>
                <a:cs typeface="Times New Roman" panose="02020603050405020304" pitchFamily="18" charset="0"/>
              </a:rPr>
              <a:t> </a:t>
            </a: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529651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60A6E57-1290-45E1-8E78-6DA9500A070B}"/>
              </a:ext>
            </a:extLst>
          </p:cNvPr>
          <p:cNvSpPr txBox="1"/>
          <p:nvPr/>
        </p:nvSpPr>
        <p:spPr>
          <a:xfrm>
            <a:off x="410817" y="331304"/>
            <a:ext cx="11264348" cy="6259086"/>
          </a:xfrm>
          <a:prstGeom prst="rect">
            <a:avLst/>
          </a:prstGeom>
          <a:noFill/>
        </p:spPr>
        <p:txBody>
          <a:bodyPr wrap="square">
            <a:spAutoFit/>
          </a:bodyPr>
          <a:lstStyle/>
          <a:p>
            <a:pPr marL="342900" lvl="0" indent="-342900">
              <a:lnSpc>
                <a:spcPct val="130000"/>
              </a:lnSpc>
              <a:spcBef>
                <a:spcPts val="0"/>
              </a:spcBef>
              <a:spcAft>
                <a:spcPts val="0"/>
              </a:spcAft>
              <a:buFont typeface="Wingdings" panose="05000000000000000000" pitchFamily="2" charset="2"/>
              <a:buChar char=""/>
            </a:pPr>
            <a:r>
              <a:rPr lang="en-US" sz="2800" b="1" dirty="0">
                <a:effectLst/>
                <a:latin typeface="Verdana" panose="020B0604030504040204" pitchFamily="34" charset="0"/>
                <a:ea typeface="Calibri" panose="020F0502020204030204" pitchFamily="34" charset="0"/>
                <a:cs typeface="Times New Roman" panose="02020603050405020304" pitchFamily="18" charset="0"/>
              </a:rPr>
              <a:t>We CAN LOSE our CROWN but we WILL NOT EVER LOSE our SALVATION. </a:t>
            </a:r>
            <a:r>
              <a:rPr lang="en-US" sz="2800" dirty="0">
                <a:effectLst/>
                <a:latin typeface="Verdana" panose="020B0604030504040204" pitchFamily="34" charset="0"/>
                <a:ea typeface="Calibri" panose="020F0502020204030204" pitchFamily="34" charset="0"/>
                <a:cs typeface="Times New Roman" panose="02020603050405020304" pitchFamily="18" charset="0"/>
              </a:rPr>
              <a:t> This is NOT a matter of “works” to earn Salvation, but a matter of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WORSHIP</a:t>
            </a:r>
            <a:r>
              <a:rPr lang="en-US" sz="2800" dirty="0">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FAITH</a:t>
            </a:r>
            <a:r>
              <a:rPr lang="en-US" sz="2800" dirty="0">
                <a:effectLst/>
                <a:latin typeface="Verdana" panose="020B0604030504040204" pitchFamily="34" charset="0"/>
                <a:ea typeface="Calibri" panose="020F0502020204030204" pitchFamily="34" charset="0"/>
                <a:cs typeface="Times New Roman" panose="02020603050405020304" pitchFamily="18" charset="0"/>
              </a:rPr>
              <a:t> and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LOVE for JESUS</a:t>
            </a:r>
            <a:r>
              <a:rPr lang="en-US" sz="2800" dirty="0">
                <a:effectLst/>
                <a:latin typeface="Verdana" panose="020B0604030504040204" pitchFamily="34" charset="0"/>
                <a:ea typeface="Calibri" panose="020F0502020204030204" pitchFamily="34" charset="0"/>
                <a:cs typeface="Times New Roman" panose="02020603050405020304" pitchFamily="18" charset="0"/>
              </a:rPr>
              <a:t>, and our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BILLBOARD Witness for HIM.</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1200" b="1" dirty="0">
                <a:effectLst/>
                <a:latin typeface="Verdana" panose="020B0604030504040204" pitchFamily="34" charset="0"/>
                <a:ea typeface="Calibri" panose="020F0502020204030204" pitchFamily="34" charset="0"/>
                <a:cs typeface="Times New Roman" panose="02020603050405020304" pitchFamily="18" charset="0"/>
              </a:rPr>
              <a:t> </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2800" dirty="0">
                <a:effectLst/>
                <a:latin typeface="Verdana" panose="020B0604030504040204" pitchFamily="34" charset="0"/>
                <a:ea typeface="Calibri" panose="020F0502020204030204" pitchFamily="34" charset="0"/>
                <a:cs typeface="Times New Roman" panose="02020603050405020304" pitchFamily="18" charset="0"/>
              </a:rPr>
              <a:t>1 Corinthians 10:13  </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No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TEMPTATION </a:t>
            </a:r>
            <a:r>
              <a:rPr lang="en-US" sz="2400" dirty="0">
                <a:effectLst/>
                <a:latin typeface="Verdana" panose="020B0604030504040204" pitchFamily="34" charset="0"/>
                <a:ea typeface="Calibri" panose="020F0502020204030204" pitchFamily="34" charset="0"/>
                <a:cs typeface="Times New Roman" panose="02020603050405020304" pitchFamily="18" charset="0"/>
              </a:rPr>
              <a:t>(3986)</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or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TRIAL</a:t>
            </a:r>
            <a:r>
              <a:rPr lang="en-US" sz="2800" b="1" dirty="0">
                <a:effectLst/>
                <a:latin typeface="Verdana" panose="020B0604030504040204" pitchFamily="34" charset="0"/>
                <a:ea typeface="Calibri" panose="020F0502020204030204" pitchFamily="34" charset="0"/>
                <a:cs typeface="Times New Roman" panose="02020603050405020304" pitchFamily="18" charset="0"/>
              </a:rPr>
              <a:t> </a:t>
            </a:r>
            <a:r>
              <a:rPr lang="en-US" sz="2400" dirty="0">
                <a:effectLst/>
                <a:latin typeface="Verdana" panose="020B0604030504040204" pitchFamily="34" charset="0"/>
                <a:ea typeface="Calibri" panose="020F0502020204030204" pitchFamily="34" charset="0"/>
                <a:cs typeface="Times New Roman" panose="02020603050405020304" pitchFamily="18" charset="0"/>
              </a:rPr>
              <a:t>(3986)</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has overtaken you but such as is common to man;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but</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GOD is FAITHFUL</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who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WILL NOT ALLOW YOU TO BE TEMPTED</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dirty="0">
                <a:effectLst/>
                <a:latin typeface="Verdana" panose="020B0604030504040204" pitchFamily="34" charset="0"/>
                <a:ea typeface="Calibri" panose="020F0502020204030204" pitchFamily="34" charset="0"/>
                <a:cs typeface="Times New Roman" panose="02020603050405020304" pitchFamily="18" charset="0"/>
              </a:rPr>
              <a:t>(3986)</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OR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TRIED</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BEYOND WHAT YOU ARE ABLE</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but with the temptation </a:t>
            </a:r>
            <a:r>
              <a:rPr lang="en-US" sz="2400" dirty="0">
                <a:effectLst/>
                <a:latin typeface="Verdana" panose="020B0604030504040204" pitchFamily="34" charset="0"/>
                <a:ea typeface="Calibri" panose="020F0502020204030204" pitchFamily="34" charset="0"/>
                <a:cs typeface="Times New Roman" panose="02020603050405020304" pitchFamily="18" charset="0"/>
              </a:rPr>
              <a:t>(3986)</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or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TRIAL </a:t>
            </a:r>
            <a:r>
              <a:rPr lang="en-US" sz="2400" dirty="0">
                <a:effectLst/>
                <a:latin typeface="Verdana" panose="020B0604030504040204" pitchFamily="34" charset="0"/>
                <a:ea typeface="Calibri" panose="020F0502020204030204" pitchFamily="34" charset="0"/>
                <a:cs typeface="Times New Roman" panose="02020603050405020304" pitchFamily="18" charset="0"/>
              </a:rPr>
              <a:t>(3986)</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32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PROVIDE THE WAY OF ESCAPE</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SO THAT </a:t>
            </a:r>
            <a:r>
              <a:rPr lang="en-US" sz="2800" b="1" u="sng" dirty="0">
                <a:solidFill>
                  <a:srgbClr val="0070C0"/>
                </a:solidFill>
                <a:effectLs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YOU </a:t>
            </a:r>
            <a:r>
              <a:rPr lang="en-US" sz="2800" b="1" u="sng" dirty="0">
                <a:solidFill>
                  <a:srgbClr val="0070C0"/>
                </a:solidFill>
                <a:effectLst/>
                <a:highlight>
                  <a:srgbClr val="FFFF00"/>
                </a:highligh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WILL</a:t>
            </a:r>
            <a:r>
              <a:rPr lang="en-US" sz="2800" b="1" u="sng" dirty="0">
                <a:solidFill>
                  <a:srgbClr val="0070C0"/>
                </a:solidFill>
                <a:effectLs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 BE ABLE TO </a:t>
            </a:r>
            <a:r>
              <a:rPr lang="en-US" sz="3200" b="1" u="sng" dirty="0">
                <a:solidFill>
                  <a:srgbClr val="0070C0"/>
                </a:solidFill>
                <a:effectLst/>
                <a:highlight>
                  <a:srgbClr val="FFFF00"/>
                </a:highligh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ENDURE</a:t>
            </a:r>
            <a:r>
              <a:rPr lang="en-US" sz="2800" b="1" u="sng" dirty="0">
                <a:solidFill>
                  <a:srgbClr val="0070C0"/>
                </a:solidFill>
                <a:effectLs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 IT</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t>
            </a:r>
            <a:r>
              <a:rPr lang="en-US" sz="2800" dirty="0">
                <a:effectLst/>
                <a:latin typeface="Verdana" panose="020B0604030504040204" pitchFamily="34" charset="0"/>
                <a:ea typeface="Calibri" panose="020F0502020204030204" pitchFamily="34" charset="0"/>
                <a:cs typeface="Times New Roman" panose="02020603050405020304" pitchFamily="18" charset="0"/>
              </a:rPr>
              <a:t>     </a:t>
            </a:r>
            <a:r>
              <a:rPr lang="en-US" sz="3200" b="1" dirty="0">
                <a:effectLst/>
                <a:latin typeface="Verdana" panose="020B0604030504040204" pitchFamily="34" charset="0"/>
                <a:ea typeface="Calibri" panose="020F0502020204030204" pitchFamily="34" charset="0"/>
                <a:cs typeface="Times New Roman" panose="02020603050405020304" pitchFamily="18" charset="0"/>
              </a:rPr>
              <a:t>COUNT IT ALL JOY</a:t>
            </a:r>
            <a:r>
              <a:rPr lang="en-US" sz="3200" dirty="0">
                <a:effectLst/>
                <a:latin typeface="Verdana" panose="020B0604030504040204" pitchFamily="34" charset="0"/>
                <a:ea typeface="Calibri" panose="020F0502020204030204" pitchFamily="34" charset="0"/>
                <a:cs typeface="Times New Roman" panose="02020603050405020304" pitchFamily="18" charset="0"/>
              </a:rPr>
              <a:t> </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433634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46CD632-83D6-4F85-9A0F-2CDDBF6723BD}"/>
              </a:ext>
            </a:extLst>
          </p:cNvPr>
          <p:cNvSpPr txBox="1"/>
          <p:nvPr/>
        </p:nvSpPr>
        <p:spPr>
          <a:xfrm>
            <a:off x="477077" y="556591"/>
            <a:ext cx="11025809" cy="6096221"/>
          </a:xfrm>
          <a:prstGeom prst="rect">
            <a:avLst/>
          </a:prstGeom>
          <a:noFill/>
        </p:spPr>
        <p:txBody>
          <a:bodyPr wrap="square">
            <a:spAutoFit/>
          </a:bodyPr>
          <a:lstStyle/>
          <a:p>
            <a:pPr marL="0">
              <a:lnSpc>
                <a:spcPct val="120000"/>
              </a:lnSpc>
              <a:spcBef>
                <a:spcPts val="0"/>
              </a:spcBef>
              <a:spcAft>
                <a:spcPts val="0"/>
              </a:spcAft>
            </a:pPr>
            <a:r>
              <a:rPr lang="en-US" sz="2800" dirty="0">
                <a:effectLst/>
                <a:latin typeface="Verdana" panose="020B0604030504040204" pitchFamily="34" charset="0"/>
                <a:ea typeface="Calibri" panose="020F0502020204030204" pitchFamily="34" charset="0"/>
                <a:cs typeface="Times New Roman" panose="02020603050405020304" pitchFamily="18" charset="0"/>
              </a:rPr>
              <a:t>Here is a Good Life Verse:</a:t>
            </a: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30000"/>
              </a:lnSpc>
              <a:spcBef>
                <a:spcPts val="0"/>
              </a:spcBef>
              <a:spcAft>
                <a:spcPts val="0"/>
              </a:spcAft>
            </a:pPr>
            <a:r>
              <a:rPr lang="en-US" sz="2400" b="1" dirty="0">
                <a:effectLst/>
                <a:latin typeface="Verdana" panose="020B0604030504040204" pitchFamily="34" charset="0"/>
                <a:ea typeface="Calibri" panose="020F0502020204030204" pitchFamily="34" charset="0"/>
                <a:cs typeface="Times New Roman" panose="02020603050405020304" pitchFamily="18" charset="0"/>
              </a:rPr>
              <a:t>Philippians 1:20-21</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According to my earnest expectation and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HOPE</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I WILL NOT be put to shame in anything</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but with all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BOLDNESS</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CHRIST will be exalted in my body whether by life or by death</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21</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32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FOR ME TO LIVE IS CHRIST AND </a:t>
            </a:r>
            <a:r>
              <a:rPr lang="en-US" sz="3600" b="1" u="sng" dirty="0">
                <a:solidFill>
                  <a:srgbClr val="0070C0"/>
                </a:solidFill>
                <a:effectLst/>
                <a:highlight>
                  <a:srgbClr val="FFFF00"/>
                </a:highligh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TO DIE IS GAIN</a:t>
            </a:r>
            <a:r>
              <a:rPr lang="en-US" sz="32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11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a:p>
            <a:pPr marL="342900" lvl="0" indent="-342900">
              <a:lnSpc>
                <a:spcPct val="120000"/>
              </a:lnSpc>
              <a:spcBef>
                <a:spcPts val="0"/>
              </a:spcBef>
              <a:spcAft>
                <a:spcPts val="0"/>
              </a:spcAft>
              <a:buFont typeface="Wingdings" panose="05000000000000000000" pitchFamily="2" charset="2"/>
              <a:buChar char=""/>
            </a:pPr>
            <a:r>
              <a:rPr lang="en-US" sz="2800" dirty="0">
                <a:effectLst/>
                <a:latin typeface="Verdana" panose="020B0604030504040204" pitchFamily="34" charset="0"/>
                <a:ea typeface="Calibri" panose="020F0502020204030204" pitchFamily="34" charset="0"/>
                <a:cs typeface="Times New Roman" panose="02020603050405020304" pitchFamily="18" charset="0"/>
              </a:rPr>
              <a:t>We need to view death this way: that </a:t>
            </a:r>
            <a:r>
              <a:rPr lang="en-US" sz="3200" b="1" u="sng" dirty="0">
                <a:solidFill>
                  <a:srgbClr val="0070C0"/>
                </a:solidFill>
                <a:effectLs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TO DIE IS GAIN</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1200" dirty="0">
                <a:effectLst/>
                <a:latin typeface="Verdana" panose="020B0604030504040204" pitchFamily="34" charset="0"/>
                <a:ea typeface="Calibri" panose="020F0502020204030204" pitchFamily="34" charset="0"/>
                <a:cs typeface="Times New Roman" panose="02020603050405020304" pitchFamily="18" charset="0"/>
              </a:rPr>
              <a:t> </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marL="342900" lvl="0" indent="-342900">
              <a:lnSpc>
                <a:spcPct val="120000"/>
              </a:lnSpc>
              <a:spcBef>
                <a:spcPts val="0"/>
              </a:spcBef>
              <a:spcAft>
                <a:spcPts val="0"/>
              </a:spcAft>
              <a:buFont typeface="Wingdings" panose="05000000000000000000" pitchFamily="2" charset="2"/>
              <a:buChar char=""/>
            </a:pPr>
            <a:r>
              <a:rPr lang="en-US" sz="2800" dirty="0">
                <a:effectLst/>
                <a:latin typeface="Verdana" panose="020B0604030504040204" pitchFamily="34" charset="0"/>
                <a:ea typeface="Calibri" panose="020F0502020204030204" pitchFamily="34" charset="0"/>
                <a:cs typeface="Times New Roman" panose="02020603050405020304" pitchFamily="18" charset="0"/>
              </a:rPr>
              <a:t>Psalm 116:15 And: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PRECIOUS</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in the sight of the LORD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is the death of HIS Godly ones</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marL="228600">
              <a:lnSpc>
                <a:spcPct val="120000"/>
              </a:lnSpc>
              <a:spcBef>
                <a:spcPts val="0"/>
              </a:spcBef>
              <a:spcAft>
                <a:spcPts val="0"/>
              </a:spcAft>
            </a:pP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552478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61834E1-9273-4F65-AF57-CF60EBF91F92}"/>
              </a:ext>
            </a:extLst>
          </p:cNvPr>
          <p:cNvSpPr txBox="1"/>
          <p:nvPr/>
        </p:nvSpPr>
        <p:spPr>
          <a:xfrm>
            <a:off x="503583" y="437322"/>
            <a:ext cx="10972800" cy="6635791"/>
          </a:xfrm>
          <a:prstGeom prst="rect">
            <a:avLst/>
          </a:prstGeom>
          <a:noFill/>
        </p:spPr>
        <p:txBody>
          <a:bodyPr wrap="square">
            <a:spAutoFit/>
          </a:bodyPr>
          <a:lstStyle/>
          <a:p>
            <a:pPr>
              <a:lnSpc>
                <a:spcPct val="120000"/>
              </a:lnSpc>
              <a:spcBef>
                <a:spcPts val="0"/>
              </a:spcBef>
              <a:spcAft>
                <a:spcPts val="0"/>
              </a:spcAft>
            </a:pPr>
            <a:r>
              <a:rPr lang="en-US" sz="2400" dirty="0">
                <a:effectLst/>
                <a:latin typeface="Verdana" panose="020B0604030504040204" pitchFamily="34" charset="0"/>
                <a:ea typeface="Calibri" panose="020F0502020204030204" pitchFamily="34" charset="0"/>
                <a:cs typeface="Times New Roman" panose="02020603050405020304" pitchFamily="18" charset="0"/>
              </a:rPr>
              <a:t>2 Cor. 4:7-11  </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For we have this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TREASURE</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in earthen vessels, </a:t>
            </a:r>
            <a:r>
              <a:rPr lang="en-US" sz="2400" dirty="0">
                <a:effectLst/>
                <a:latin typeface="Verdana" panose="020B0604030504040204" pitchFamily="34" charset="0"/>
                <a:ea typeface="Calibri" panose="020F0502020204030204" pitchFamily="34" charset="0"/>
                <a:cs typeface="Times New Roman" panose="02020603050405020304" pitchFamily="18" charset="0"/>
              </a:rPr>
              <a:t>why?</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so that the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surpassing</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GREATNESS OF THE POWER</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will be of GOD</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and not from ourselves; </a:t>
            </a:r>
            <a:r>
              <a:rPr lang="en-US" sz="20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8</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WE ARE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AFFLICTED</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in every way, BUT NOT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CRUSHED</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PERPLEXED</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BUT NOT DESPAIRING; </a:t>
            </a:r>
            <a:r>
              <a:rPr lang="en-US" sz="20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9</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PERSECUTED</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but not forsaken;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STRUCK DOWN</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but not DESTROYED; </a:t>
            </a:r>
            <a:r>
              <a:rPr lang="en-US" sz="20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10</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ALWAYS </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carrying about in the body </a:t>
            </a:r>
            <a:r>
              <a:rPr lang="en-US" sz="2400" b="1" u="sng" dirty="0">
                <a:solidFill>
                  <a:srgbClr val="0070C0"/>
                </a:solidFill>
                <a:effectLs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THE DYING of JESUS</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so that</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the </a:t>
            </a:r>
            <a:r>
              <a:rPr lang="en-US" sz="2400" b="1" u="sng" dirty="0">
                <a:solidFill>
                  <a:srgbClr val="0070C0"/>
                </a:solidFill>
                <a:effectLst/>
                <a:highlight>
                  <a:srgbClr val="FFFF00"/>
                </a:highligh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LIFE</a:t>
            </a:r>
            <a:r>
              <a:rPr lang="en-US" sz="2400" u="sng" dirty="0">
                <a:solidFill>
                  <a:srgbClr val="0070C0"/>
                </a:solidFill>
                <a:effectLst/>
                <a:highlight>
                  <a:srgbClr val="FFFF00"/>
                </a:highligh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 </a:t>
            </a:r>
            <a:r>
              <a:rPr lang="en-US" sz="2400" b="1" u="sng" dirty="0">
                <a:solidFill>
                  <a:srgbClr val="0070C0"/>
                </a:solidFill>
                <a:effectLst/>
                <a:highlight>
                  <a:srgbClr val="FFFF00"/>
                </a:highligh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of JESUS</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may be </a:t>
            </a:r>
            <a:r>
              <a:rPr lang="en-US" sz="24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MANIFESTED</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IN OUR BODY</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0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11 </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For we who live are CONSTANTLY BEING DELIVERED OVER TO DEATH for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JESUS' sake</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SO THAT</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the </a:t>
            </a:r>
            <a:r>
              <a:rPr lang="en-US" sz="2800" b="1" u="sng" dirty="0">
                <a:solidFill>
                  <a:srgbClr val="0070C0"/>
                </a:solidFill>
                <a:effectLs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LIFE of JESUS may be MANIFESTED in our mortal flesh</a:t>
            </a:r>
            <a:r>
              <a:rPr lang="en-US" sz="2400" b="1" u="sng" dirty="0">
                <a:solidFill>
                  <a:srgbClr val="0070C0"/>
                </a:solidFill>
                <a:effectLs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a:t>
            </a:r>
            <a:r>
              <a:rPr lang="en-US" sz="2400" b="1" u="sng" dirty="0">
                <a:effectLs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  to others.</a:t>
            </a:r>
          </a:p>
          <a:p>
            <a:pPr>
              <a:lnSpc>
                <a:spcPct val="110000"/>
              </a:lnSpc>
            </a:pPr>
            <a:endParaRPr lang="en-US" sz="12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10000"/>
              </a:lnSpc>
            </a:pPr>
            <a:r>
              <a:rPr lang="en-US" sz="2400" dirty="0">
                <a:effectLst/>
                <a:latin typeface="Verdana" panose="020B0604030504040204" pitchFamily="34" charset="0"/>
                <a:ea typeface="Calibri" panose="020F0502020204030204" pitchFamily="34" charset="0"/>
                <a:cs typeface="Times New Roman" panose="02020603050405020304" pitchFamily="18" charset="0"/>
              </a:rPr>
              <a:t>John 12:24  </a:t>
            </a:r>
            <a:r>
              <a:rPr lang="en-US" sz="240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Truly, truly, I say to you, unless a grain of wheat falls into the earth and dies, it remains alone; </a:t>
            </a:r>
            <a:r>
              <a:rPr lang="en-US" sz="2400" b="1"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but if it dies, it bears much fruit</a:t>
            </a:r>
            <a:r>
              <a:rPr lang="en-US" sz="240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40000"/>
              </a:lnSpc>
              <a:spcBef>
                <a:spcPts val="0"/>
              </a:spcBef>
              <a:spcAft>
                <a:spcPts val="0"/>
              </a:spcAft>
            </a:pPr>
            <a:endParaRPr lang="en-US"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006534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8C5A2EA-1418-4DA5-A014-79FBE21D10DB}"/>
              </a:ext>
            </a:extLst>
          </p:cNvPr>
          <p:cNvSpPr txBox="1"/>
          <p:nvPr/>
        </p:nvSpPr>
        <p:spPr>
          <a:xfrm>
            <a:off x="410817" y="357810"/>
            <a:ext cx="11264348" cy="6124754"/>
          </a:xfrm>
          <a:prstGeom prst="rect">
            <a:avLst/>
          </a:prstGeom>
          <a:noFill/>
        </p:spPr>
        <p:txBody>
          <a:bodyPr wrap="square">
            <a:spAutoFit/>
          </a:bodyPr>
          <a:lstStyle/>
          <a:p>
            <a:pPr>
              <a:spcBef>
                <a:spcPts val="0"/>
              </a:spcBef>
              <a:spcAft>
                <a:spcPts val="0"/>
              </a:spcAft>
            </a:pPr>
            <a:r>
              <a:rPr lang="en-US" sz="2400" dirty="0">
                <a:effectLst/>
                <a:latin typeface="Verdana" panose="020B0604030504040204" pitchFamily="34" charset="0"/>
                <a:ea typeface="Calibri" panose="020F0502020204030204" pitchFamily="34" charset="0"/>
                <a:cs typeface="Times New Roman" panose="02020603050405020304" pitchFamily="18" charset="0"/>
              </a:rPr>
              <a:t>Hebrews 12:1-3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Therefore</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since we have so great a cloud of witnesses surrounding us,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let us lay aside</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every encumbrance</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and the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sin which so easily entangles us</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and let us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RUN</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WITH </a:t>
            </a:r>
            <a:r>
              <a:rPr lang="en-US" sz="24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ENDURANCE</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the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race that is set before us</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0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2</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fixing our eyes on JESUS</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dirty="0">
                <a:effectLst/>
                <a:latin typeface="Verdana" panose="020B0604030504040204" pitchFamily="34" charset="0"/>
                <a:ea typeface="Calibri" panose="020F0502020204030204" pitchFamily="34" charset="0"/>
                <a:cs typeface="Times New Roman" panose="02020603050405020304" pitchFamily="18" charset="0"/>
              </a:rPr>
              <a:t>(HE is our example) </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the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AUTHOR</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and </a:t>
            </a:r>
            <a:r>
              <a:rPr lang="en-US" sz="2400" b="1" u="sng" dirty="0">
                <a:solidFill>
                  <a:srgbClr val="0070C0"/>
                </a:solidFill>
                <a:effectLst/>
                <a:highlight>
                  <a:srgbClr val="FFFF00"/>
                </a:highligh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PERFECTER</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of FAITH</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dirty="0">
                <a:effectLst/>
                <a:latin typeface="Verdana" panose="020B0604030504040204" pitchFamily="34" charset="0"/>
                <a:ea typeface="Calibri" panose="020F0502020204030204" pitchFamily="34" charset="0"/>
                <a:cs typeface="Times New Roman" panose="02020603050405020304" pitchFamily="18" charset="0"/>
              </a:rPr>
              <a:t>(</a:t>
            </a:r>
            <a:r>
              <a:rPr lang="en-US" sz="2400" b="1" dirty="0">
                <a:effectLst/>
                <a:latin typeface="Verdana" panose="020B0604030504040204" pitchFamily="34" charset="0"/>
                <a:ea typeface="Calibri" panose="020F0502020204030204" pitchFamily="34" charset="0"/>
                <a:cs typeface="Times New Roman" panose="02020603050405020304" pitchFamily="18" charset="0"/>
              </a:rPr>
              <a:t>therefore trials</a:t>
            </a:r>
            <a:r>
              <a:rPr lang="en-US" sz="2400" dirty="0">
                <a:effectLst/>
                <a:latin typeface="Verdana" panose="020B0604030504040204" pitchFamily="34" charset="0"/>
                <a:ea typeface="Calibri" panose="020F0502020204030204" pitchFamily="34" charset="0"/>
                <a:cs typeface="Times New Roman" panose="02020603050405020304" pitchFamily="18" charset="0"/>
              </a:rPr>
              <a:t>)</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who </a:t>
            </a:r>
            <a:r>
              <a:rPr lang="en-US" sz="24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FOR THE JOY SET BEFORE HIM</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ENDURED</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THE CROSS</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dirty="0">
                <a:effectLst/>
                <a:latin typeface="Verdana" panose="020B0604030504040204" pitchFamily="34" charset="0"/>
                <a:ea typeface="Calibri" panose="020F0502020204030204" pitchFamily="34" charset="0"/>
                <a:cs typeface="Times New Roman" panose="02020603050405020304" pitchFamily="18" charset="0"/>
              </a:rPr>
              <a:t>[</a:t>
            </a:r>
            <a:r>
              <a:rPr lang="en-US" sz="2400" b="1" dirty="0">
                <a:effectLst/>
                <a:latin typeface="Verdana" panose="020B0604030504040204" pitchFamily="34" charset="0"/>
                <a:ea typeface="Calibri" panose="020F0502020204030204" pitchFamily="34" charset="0"/>
                <a:cs typeface="Times New Roman" panose="02020603050405020304" pitchFamily="18" charset="0"/>
              </a:rPr>
              <a:t>HE COUNTED IT ALL JOY</a:t>
            </a:r>
            <a:r>
              <a:rPr lang="en-US" sz="2400" dirty="0">
                <a:effectLst/>
                <a:latin typeface="Verdana" panose="020B0604030504040204" pitchFamily="34" charset="0"/>
                <a:ea typeface="Calibri" panose="020F0502020204030204" pitchFamily="34" charset="0"/>
                <a:cs typeface="Times New Roman" panose="02020603050405020304" pitchFamily="18" charset="0"/>
              </a:rPr>
              <a:t> the TRAIL HIS FATHER asked HIM to endure for your sake]</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despising the shame and has sat down at the right hand of the THRONE of GOD. </a:t>
            </a:r>
            <a:r>
              <a:rPr lang="en-US" sz="2400" dirty="0">
                <a:effectLst/>
                <a:latin typeface="Verdana" panose="020B0604030504040204" pitchFamily="34" charset="0"/>
                <a:ea typeface="Calibri" panose="020F0502020204030204" pitchFamily="34" charset="0"/>
                <a:cs typeface="Times New Roman" panose="02020603050405020304" pitchFamily="18" charset="0"/>
              </a:rPr>
              <a:t>(PROMOTED) </a:t>
            </a:r>
            <a:r>
              <a:rPr lang="en-US" sz="20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3</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CONSIDER HIM</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who has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ENDURED</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such hostility</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by sinners against HIMSELF, </a:t>
            </a:r>
            <a:r>
              <a:rPr lang="en-US" sz="2400" b="1" u="sng" dirty="0">
                <a:solidFill>
                  <a:srgbClr val="0070C0"/>
                </a:solidFill>
                <a:effectLst/>
                <a:uFill>
                  <a:solidFill>
                    <a:srgbClr val="FF0000"/>
                  </a:solidFill>
                </a:uFill>
                <a:latin typeface="Verdana" panose="020B0604030504040204" pitchFamily="34" charset="0"/>
                <a:ea typeface="Calibri" panose="020F0502020204030204" pitchFamily="34" charset="0"/>
                <a:cs typeface="Times New Roman" panose="02020603050405020304" pitchFamily="18" charset="0"/>
              </a:rPr>
              <a:t>SO THAT </a:t>
            </a:r>
            <a:r>
              <a:rPr lang="en-US" sz="2800" b="1" u="sng" dirty="0">
                <a:solidFill>
                  <a:srgbClr val="0070C0"/>
                </a:solidFill>
                <a:effectLst/>
                <a:uFill>
                  <a:solidFill>
                    <a:srgbClr val="FF0000"/>
                  </a:solidFill>
                </a:uFill>
                <a:latin typeface="Verdana" panose="020B0604030504040204" pitchFamily="34" charset="0"/>
                <a:ea typeface="Calibri" panose="020F0502020204030204" pitchFamily="34" charset="0"/>
                <a:cs typeface="Times New Roman" panose="02020603050405020304" pitchFamily="18" charset="0"/>
              </a:rPr>
              <a:t>YOU WILL NOT GROW WEARY AND LOSE HEART</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We also</a:t>
            </a:r>
            <a:r>
              <a:rPr lang="en-US" sz="2800" dirty="0">
                <a:effectLst/>
                <a:latin typeface="Verdana" panose="020B0604030504040204" pitchFamily="34" charset="0"/>
                <a:ea typeface="Calibri" panose="020F0502020204030204" pitchFamily="34" charset="0"/>
                <a:cs typeface="Times New Roman" panose="02020603050405020304" pitchFamily="18" charset="0"/>
              </a:rPr>
              <a:t>, FOR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THE JOY SET BEFORE US</a:t>
            </a:r>
            <a:r>
              <a:rPr lang="en-US" sz="2800" dirty="0">
                <a:effectLst/>
                <a:latin typeface="Verdana" panose="020B0604030504040204" pitchFamily="34" charset="0"/>
                <a:ea typeface="Calibri" panose="020F0502020204030204" pitchFamily="34" charset="0"/>
                <a:cs typeface="Times New Roman" panose="02020603050405020304" pitchFamily="18" charset="0"/>
              </a:rPr>
              <a:t> WHEN PROMOTED TO HEAVEN TO BE HOME WITH GOD our FATHER and LORD JESUS </a:t>
            </a:r>
            <a:r>
              <a:rPr lang="en-US" sz="2800">
                <a:effectLst/>
                <a:latin typeface="Verdana" panose="020B0604030504040204" pitchFamily="34" charset="0"/>
                <a:ea typeface="Calibri" panose="020F0502020204030204" pitchFamily="34" charset="0"/>
                <a:cs typeface="Times New Roman" panose="02020603050405020304" pitchFamily="18" charset="0"/>
              </a:rPr>
              <a:t>CHRIST </a:t>
            </a:r>
            <a:r>
              <a:rPr lang="en-US" sz="2800" b="1">
                <a:latin typeface="Verdana" panose="020B0604030504040204" pitchFamily="34" charset="0"/>
                <a:ea typeface="Calibri" panose="020F0502020204030204" pitchFamily="34" charset="0"/>
                <a:cs typeface="Times New Roman" panose="02020603050405020304" pitchFamily="18" charset="0"/>
              </a:rPr>
              <a:t>NEED TO</a:t>
            </a:r>
            <a:r>
              <a:rPr lang="en-US" sz="2800" b="1">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ENDURE OUR CROSS.</a:t>
            </a: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983120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9EDBFAF-7620-4334-8B5B-212722E03609}"/>
              </a:ext>
            </a:extLst>
          </p:cNvPr>
          <p:cNvSpPr txBox="1"/>
          <p:nvPr/>
        </p:nvSpPr>
        <p:spPr>
          <a:xfrm>
            <a:off x="437322" y="384312"/>
            <a:ext cx="11158330" cy="6131487"/>
          </a:xfrm>
          <a:prstGeom prst="rect">
            <a:avLst/>
          </a:prstGeom>
          <a:noFill/>
        </p:spPr>
        <p:txBody>
          <a:bodyPr wrap="square">
            <a:spAutoFit/>
          </a:bodyPr>
          <a:lstStyle/>
          <a:p>
            <a:pPr marL="457200">
              <a:lnSpc>
                <a:spcPct val="120000"/>
              </a:lnSpc>
              <a:spcBef>
                <a:spcPts val="0"/>
              </a:spcBef>
              <a:spcAft>
                <a:spcPts val="0"/>
              </a:spcAft>
            </a:pPr>
            <a:r>
              <a:rPr lang="en-US" sz="2400" dirty="0">
                <a:effectLst/>
                <a:latin typeface="Verdana" panose="020B0604030504040204" pitchFamily="34" charset="0"/>
                <a:ea typeface="Calibri" panose="020F0502020204030204" pitchFamily="34" charset="0"/>
                <a:cs typeface="Times New Roman" panose="02020603050405020304" pitchFamily="18" charset="0"/>
              </a:rPr>
              <a:t>1 Peter 2:21-24  </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For </a:t>
            </a:r>
            <a:r>
              <a:rPr lang="en-US" sz="32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YOU</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have been </a:t>
            </a:r>
            <a:r>
              <a:rPr lang="en-US" sz="2400" b="1" u="sng" dirty="0">
                <a:solidFill>
                  <a:srgbClr val="0070C0"/>
                </a:solidFill>
                <a:effectLs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CALLED FOR THIS </a:t>
            </a:r>
            <a:r>
              <a:rPr lang="en-US" sz="2400" b="1" u="sng" dirty="0">
                <a:solidFill>
                  <a:srgbClr val="0070C0"/>
                </a:solidFill>
                <a:effectLst/>
                <a:highlight>
                  <a:srgbClr val="FFFF00"/>
                </a:highligh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PURPOSE</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since CHRIST </a:t>
            </a:r>
            <a:r>
              <a:rPr lang="en-US" sz="24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SUFFERED FOR YOU</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leaving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YOU</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an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EXAMPLE</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for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YOU</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to </a:t>
            </a:r>
            <a:r>
              <a:rPr lang="en-US" sz="2800" b="1" u="sng" dirty="0">
                <a:solidFill>
                  <a:srgbClr val="0070C0"/>
                </a:solidFill>
                <a:effectLs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FOLLOW IN HIS STEPS</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0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22</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WHO COMMITTED NO SIN, NOR WAS ANY DECEIT FOUND IN HIS MOUTH; 23 and while being reviled, HE did not revile in return; while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SUFFERING</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HE uttered no threats, but KEPT </a:t>
            </a:r>
            <a:r>
              <a:rPr lang="en-US" sz="2400" b="1" u="sng" dirty="0">
                <a:solidFill>
                  <a:srgbClr val="0070C0"/>
                </a:solidFill>
                <a:effectLst/>
                <a:highlight>
                  <a:srgbClr val="FFFF00"/>
                </a:highligh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ENTRUSTING HIMSELF</a:t>
            </a:r>
            <a:r>
              <a:rPr lang="en-US" sz="2400" u="sng" dirty="0">
                <a:solidFill>
                  <a:srgbClr val="0070C0"/>
                </a:solidFill>
                <a:effectLst/>
                <a:highlight>
                  <a:srgbClr val="FFFF00"/>
                </a:highligh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 </a:t>
            </a:r>
            <a:r>
              <a:rPr lang="en-US" sz="2400" b="1" u="sng" dirty="0">
                <a:solidFill>
                  <a:srgbClr val="0070C0"/>
                </a:solidFill>
                <a:effectLst/>
                <a:highlight>
                  <a:srgbClr val="FFFF00"/>
                </a:highligh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to HIM</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who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judges RIGHTEOUSLY</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1100" dirty="0">
                <a:effectLst/>
                <a:latin typeface="Verdana" panose="020B0604030504040204" pitchFamily="34" charset="0"/>
                <a:ea typeface="Calibri" panose="020F0502020204030204" pitchFamily="34" charset="0"/>
                <a:cs typeface="Times New Roman" panose="02020603050405020304" pitchFamily="18" charset="0"/>
              </a:rPr>
              <a:t> </a:t>
            </a: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2400" dirty="0">
                <a:effectLst/>
                <a:latin typeface="Verdana" panose="020B0604030504040204" pitchFamily="34" charset="0"/>
                <a:ea typeface="Calibri" panose="020F0502020204030204" pitchFamily="34" charset="0"/>
                <a:cs typeface="Times New Roman" panose="02020603050405020304" pitchFamily="18" charset="0"/>
              </a:rPr>
              <a:t>We can Trust Our FATHER to not let it happen unless for a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PURPOSE</a:t>
            </a:r>
            <a:r>
              <a:rPr lang="en-US" sz="2400" dirty="0">
                <a:effectLst/>
                <a:latin typeface="Verdana" panose="020B0604030504040204" pitchFamily="34" charset="0"/>
                <a:ea typeface="Calibri" panose="020F0502020204030204" pitchFamily="34" charset="0"/>
                <a:cs typeface="Times New Roman" panose="02020603050405020304" pitchFamily="18" charset="0"/>
              </a:rPr>
              <a:t>.</a:t>
            </a: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1100" dirty="0">
                <a:effectLst/>
                <a:latin typeface="Verdana" panose="020B0604030504040204" pitchFamily="34" charset="0"/>
                <a:ea typeface="Calibri" panose="020F0502020204030204" pitchFamily="34" charset="0"/>
                <a:cs typeface="Times New Roman" panose="02020603050405020304" pitchFamily="18" charset="0"/>
              </a:rPr>
              <a:t> </a:t>
            </a:r>
          </a:p>
          <a:p>
            <a:pPr>
              <a:lnSpc>
                <a:spcPct val="120000"/>
              </a:lnSpc>
              <a:spcBef>
                <a:spcPts val="0"/>
              </a:spcBef>
              <a:spcAft>
                <a:spcPts val="0"/>
              </a:spcAft>
            </a:pPr>
            <a:r>
              <a:rPr lang="en-US" sz="2400" dirty="0">
                <a:effectLst/>
                <a:latin typeface="Verdana" panose="020B0604030504040204" pitchFamily="34" charset="0"/>
                <a:ea typeface="Calibri" panose="020F0502020204030204" pitchFamily="34" charset="0"/>
                <a:cs typeface="Times New Roman" panose="02020603050405020304" pitchFamily="18" charset="0"/>
              </a:rPr>
              <a:t>Hebrews 11:25-26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Be like Moses</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r>
              <a:rPr lang="en-US" sz="2400" b="1" u="heavy" dirty="0">
                <a:solidFill>
                  <a:srgbClr val="0070C0"/>
                </a:solidFill>
                <a:effectLs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CHOOSING</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rather to </a:t>
            </a:r>
            <a:r>
              <a:rPr lang="en-US" sz="24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ENDURE</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ill-treatment</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with the people of GOD than to enjoy the passing pleasures of sin, 26 considering the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REPROACH of CHRIST</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u="sng" dirty="0">
                <a:solidFill>
                  <a:srgbClr val="0070C0"/>
                </a:solidFill>
                <a:effectLst/>
                <a:highlight>
                  <a:srgbClr val="FFFF00"/>
                </a:highligh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GREATER RICHES</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THAN THE TREASURES OF EGYPT; </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for </a:t>
            </a:r>
            <a:r>
              <a:rPr lang="en-US" sz="2800" b="1" u="heavy" dirty="0">
                <a:solidFill>
                  <a:srgbClr val="0070C0"/>
                </a:solidFill>
                <a:effectLs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HE WAS </a:t>
            </a:r>
            <a:endParaRPr lang="en-US" sz="2800"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9156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BE3F4A-0371-4FBE-AD90-C512F58ACB78}"/>
              </a:ext>
            </a:extLst>
          </p:cNvPr>
          <p:cNvSpPr txBox="1"/>
          <p:nvPr/>
        </p:nvSpPr>
        <p:spPr>
          <a:xfrm>
            <a:off x="463826" y="318052"/>
            <a:ext cx="11251096" cy="6328464"/>
          </a:xfrm>
          <a:prstGeom prst="rect">
            <a:avLst/>
          </a:prstGeom>
          <a:noFill/>
        </p:spPr>
        <p:txBody>
          <a:bodyPr wrap="square">
            <a:spAutoFit/>
          </a:bodyPr>
          <a:lstStyle/>
          <a:p>
            <a:pPr>
              <a:lnSpc>
                <a:spcPct val="110000"/>
              </a:lnSpc>
              <a:spcBef>
                <a:spcPts val="0"/>
              </a:spcBef>
              <a:spcAft>
                <a:spcPts val="0"/>
              </a:spcAft>
            </a:pPr>
            <a:r>
              <a:rPr lang="en-US" sz="2800" b="1" u="heavy" dirty="0">
                <a:solidFill>
                  <a:srgbClr val="0070C0"/>
                </a:solidFill>
                <a:effectLs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LOOKING TO THE REWARD</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t>
            </a:r>
            <a:r>
              <a:rPr lang="en-US" sz="2800" dirty="0">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The Winners Crown.   As was Paul: </a:t>
            </a:r>
            <a:r>
              <a:rPr lang="en-US" sz="2800" dirty="0">
                <a:effectLst/>
                <a:latin typeface="Verdana" panose="020B0604030504040204" pitchFamily="34" charset="0"/>
                <a:ea typeface="Calibri" panose="020F0502020204030204" pitchFamily="34" charset="0"/>
                <a:cs typeface="Times New Roman" panose="02020603050405020304" pitchFamily="18" charset="0"/>
              </a:rPr>
              <a:t>2 Tim 4:7-8 </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I have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FINISHED THE COURSE</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I have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KEPT THE FAITH</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in the future there is laid up for me the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CROWN of RIGHTEOUSNESS</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which the LORD, the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righteous Judge</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will </a:t>
            </a:r>
            <a:r>
              <a:rPr lang="en-US" sz="32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AWARD TO ME</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on that day; and not only to me, but also </a:t>
            </a:r>
            <a:r>
              <a:rPr lang="en-US" sz="32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TO ALL WHO HAVE LOVED HIS APPEARING</a:t>
            </a:r>
            <a:r>
              <a:rPr lang="en-US" sz="2800" dirty="0">
                <a:effectLst/>
                <a:latin typeface="Verdana" panose="020B0604030504040204" pitchFamily="34" charset="0"/>
                <a:ea typeface="Calibri" panose="020F0502020204030204" pitchFamily="34" charset="0"/>
                <a:cs typeface="Times New Roman" panose="02020603050405020304" pitchFamily="18" charset="0"/>
              </a:rPr>
              <a:t> </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a:spcBef>
                <a:spcPts val="0"/>
              </a:spcBef>
              <a:spcAft>
                <a:spcPts val="0"/>
              </a:spcAft>
            </a:pPr>
            <a:r>
              <a:rPr lang="en-US" sz="1200" dirty="0">
                <a:effectLst/>
                <a:latin typeface="Verdana" panose="020B0604030504040204" pitchFamily="34" charset="0"/>
                <a:ea typeface="Calibri" panose="020F0502020204030204" pitchFamily="34" charset="0"/>
                <a:cs typeface="Times New Roman" panose="02020603050405020304" pitchFamily="18" charset="0"/>
              </a:rPr>
              <a:t> </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2800" dirty="0">
                <a:effectLst/>
                <a:latin typeface="Verdana" panose="020B0604030504040204" pitchFamily="34" charset="0"/>
                <a:ea typeface="Calibri" panose="020F0502020204030204" pitchFamily="34" charset="0"/>
                <a:cs typeface="Times New Roman" panose="02020603050405020304" pitchFamily="18" charset="0"/>
              </a:rPr>
              <a:t>Hebrews 12:7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The Reason Why</a:t>
            </a:r>
            <a:r>
              <a:rPr lang="en-US" sz="2800" dirty="0">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IT IS FOR DISCIPLINE</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that you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ENDURE</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GOD deals with you as with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SONS</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dirty="0">
                <a:effectLst/>
                <a:latin typeface="Verdana" panose="020B0604030504040204" pitchFamily="34" charset="0"/>
                <a:ea typeface="Calibri" panose="020F0502020204030204" pitchFamily="34" charset="0"/>
                <a:cs typeface="Times New Roman" panose="02020603050405020304" pitchFamily="18" charset="0"/>
              </a:rPr>
              <a:t>(</a:t>
            </a:r>
            <a:r>
              <a:rPr lang="en-US" sz="2800" b="1" dirty="0">
                <a:effectLst/>
                <a:latin typeface="Verdana" panose="020B0604030504040204" pitchFamily="34" charset="0"/>
                <a:ea typeface="Calibri" panose="020F0502020204030204" pitchFamily="34" charset="0"/>
                <a:cs typeface="Times New Roman" panose="02020603050405020304" pitchFamily="18" charset="0"/>
              </a:rPr>
              <a:t>MATURE ONES</a:t>
            </a:r>
            <a:r>
              <a:rPr lang="en-US" sz="2800" dirty="0">
                <a:effectLst/>
                <a:latin typeface="Verdana" panose="020B0604030504040204" pitchFamily="34" charset="0"/>
                <a:ea typeface="Calibri" panose="020F0502020204030204" pitchFamily="34" charset="0"/>
                <a:cs typeface="Times New Roman" panose="02020603050405020304" pitchFamily="18" charset="0"/>
              </a:rPr>
              <a:t>) </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for what son is there whom his father does not discipline? </a:t>
            </a:r>
            <a:r>
              <a:rPr lang="en-US" sz="2800" dirty="0">
                <a:effectLst/>
                <a:latin typeface="Verdana" panose="020B0604030504040204" pitchFamily="34" charset="0"/>
                <a:ea typeface="Calibri" panose="020F0502020204030204" pitchFamily="34" charset="0"/>
                <a:cs typeface="Times New Roman" panose="02020603050405020304" pitchFamily="18" charset="0"/>
              </a:rPr>
              <a:t>CONFORMING US INTO THE IMAGE OF HIS SON, OUR LORD AND SAVIOR JESUS CHRIST.</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556940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247A786-D430-47A9-8334-444BBFC39632}"/>
              </a:ext>
            </a:extLst>
          </p:cNvPr>
          <p:cNvSpPr txBox="1"/>
          <p:nvPr/>
        </p:nvSpPr>
        <p:spPr>
          <a:xfrm>
            <a:off x="437321" y="265042"/>
            <a:ext cx="11184835" cy="6958828"/>
          </a:xfrm>
          <a:prstGeom prst="rect">
            <a:avLst/>
          </a:prstGeom>
          <a:noFill/>
        </p:spPr>
        <p:txBody>
          <a:bodyPr wrap="square">
            <a:spAutoFit/>
          </a:bodyPr>
          <a:lstStyle/>
          <a:p>
            <a:pPr>
              <a:lnSpc>
                <a:spcPct val="120000"/>
              </a:lnSpc>
            </a:pPr>
            <a:r>
              <a:rPr lang="en-US" sz="2400" dirty="0">
                <a:effectLst/>
                <a:latin typeface="Verdana" panose="020B0604030504040204" pitchFamily="34" charset="0"/>
                <a:ea typeface="Calibri" panose="020F0502020204030204" pitchFamily="34" charset="0"/>
                <a:cs typeface="Times New Roman" panose="02020603050405020304" pitchFamily="18" charset="0"/>
              </a:rPr>
              <a:t>Revelation 12:11  </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And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THEY OVERCAME HIM</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BECAUSE</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of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a:t>
            </a:r>
            <a:r>
              <a:rPr lang="en-US" sz="2800" dirty="0">
                <a:effectLst/>
                <a:latin typeface="Verdana" panose="020B0604030504040204" pitchFamily="34" charset="0"/>
                <a:ea typeface="Calibri" panose="020F0502020204030204" pitchFamily="34" charset="0"/>
                <a:cs typeface="Times New Roman" panose="02020603050405020304" pitchFamily="18" charset="0"/>
              </a:rPr>
              <a:t>1 </a:t>
            </a:r>
            <a:r>
              <a:rPr lang="en-US" sz="24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The BLOOD</a:t>
            </a:r>
            <a:r>
              <a:rPr lang="en-US" sz="2400"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 of </a:t>
            </a:r>
            <a:r>
              <a:rPr lang="en-US" sz="24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THE LAMB</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and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#2</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BECAUSE</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of the </a:t>
            </a:r>
            <a:r>
              <a:rPr lang="en-US" sz="24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WORD</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OF THEIR TESTIMONY</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and</a:t>
            </a:r>
            <a:r>
              <a:rPr lang="en-US" sz="2800" b="1" dirty="0">
                <a:effectLst/>
                <a:latin typeface="Verdana" panose="020B0604030504040204" pitchFamily="34" charset="0"/>
                <a:ea typeface="Calibri" panose="020F0502020204030204" pitchFamily="34" charset="0"/>
                <a:cs typeface="Times New Roman" panose="02020603050405020304" pitchFamily="18" charset="0"/>
              </a:rPr>
              <a:t>#3</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32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THEY DID NOT LOVE THEIR LIFE EVEN WHEN FACED WITH DEATH</a:t>
            </a:r>
            <a:r>
              <a:rPr lang="en-US" sz="2800"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dirty="0">
                <a:effectLst/>
                <a:latin typeface="Verdana" panose="020B0604030504040204" pitchFamily="34" charset="0"/>
                <a:ea typeface="Calibri" panose="020F0502020204030204" pitchFamily="34" charset="0"/>
                <a:cs typeface="Times New Roman" panose="02020603050405020304" pitchFamily="18" charset="0"/>
              </a:rPr>
              <a:t>OUR BILLBOARD STATEMENT.</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p>
          <a:p>
            <a:pPr>
              <a:lnSpc>
                <a:spcPct val="120000"/>
              </a:lnSpc>
              <a:spcBef>
                <a:spcPts val="0"/>
              </a:spcBef>
              <a:spcAft>
                <a:spcPts val="0"/>
              </a:spcAft>
            </a:pPr>
            <a:r>
              <a:rPr lang="en-US" sz="2800" dirty="0">
                <a:effectLst/>
                <a:latin typeface="Verdana" panose="020B0604030504040204" pitchFamily="34" charset="0"/>
                <a:ea typeface="Calibri" panose="020F0502020204030204" pitchFamily="34" charset="0"/>
                <a:cs typeface="Times New Roman" panose="02020603050405020304" pitchFamily="18" charset="0"/>
              </a:rPr>
              <a:t>We all need to answer the Question: How far am I willing to go, willing to suffer in EVERY TRIAL?  It begins with: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COUNT IT ALL JOY, KNOWING </a:t>
            </a:r>
            <a:r>
              <a:rPr lang="en-US" sz="2800" dirty="0">
                <a:effectLst/>
                <a:latin typeface="Verdana" panose="020B0604030504040204" pitchFamily="34" charset="0"/>
                <a:ea typeface="Calibri" panose="020F0502020204030204" pitchFamily="34" charset="0"/>
                <a:cs typeface="Times New Roman" panose="02020603050405020304" pitchFamily="18" charset="0"/>
              </a:rPr>
              <a:t>it is a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TEST OF MY FAITH</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dirty="0">
                <a:effectLst/>
                <a:latin typeface="Verdana" panose="020B0604030504040204" pitchFamily="34" charset="0"/>
                <a:ea typeface="Calibri" panose="020F0502020204030204" pitchFamily="34" charset="0"/>
                <a:cs typeface="Times New Roman" panose="02020603050405020304" pitchFamily="18" charset="0"/>
              </a:rPr>
              <a:t>to</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produce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ENDURANCE that will change my CHARACTER</a:t>
            </a:r>
            <a:r>
              <a:rPr lang="en-US" sz="2800" dirty="0">
                <a:effectLst/>
                <a:latin typeface="Verdana" panose="020B0604030504040204" pitchFamily="34" charset="0"/>
                <a:ea typeface="Calibri" panose="020F0502020204030204" pitchFamily="34" charset="0"/>
                <a:cs typeface="Times New Roman" panose="02020603050405020304" pitchFamily="18" charset="0"/>
              </a:rPr>
              <a:t> that I may be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PERFECT</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and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COMPLETE,</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LACKING NOTHING</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dirty="0">
                <a:effectLst/>
                <a:latin typeface="Verdana" panose="020B0604030504040204" pitchFamily="34" charset="0"/>
                <a:ea typeface="Calibri" panose="020F0502020204030204" pitchFamily="34" charset="0"/>
                <a:cs typeface="Times New Roman" panose="02020603050405020304" pitchFamily="18" charset="0"/>
              </a:rPr>
              <a:t>and Follow my LORD and SAVIOR JESUS CHRIST and BE A BILLBOARD STATEMENT FOR HIM?? </a:t>
            </a:r>
          </a:p>
          <a:p>
            <a:pPr>
              <a:lnSpc>
                <a:spcPct val="120000"/>
              </a:lnSpc>
            </a:pPr>
            <a:endParaRPr lang="en-US" sz="18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endParaRPr lang="en-US" sz="11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33171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0A75392-942C-4DC2-9762-90D40D39CA1B}"/>
              </a:ext>
            </a:extLst>
          </p:cNvPr>
          <p:cNvSpPr txBox="1"/>
          <p:nvPr/>
        </p:nvSpPr>
        <p:spPr>
          <a:xfrm>
            <a:off x="424070" y="159026"/>
            <a:ext cx="11211339" cy="5993244"/>
          </a:xfrm>
          <a:prstGeom prst="rect">
            <a:avLst/>
          </a:prstGeom>
          <a:noFill/>
        </p:spPr>
        <p:txBody>
          <a:bodyPr wrap="square">
            <a:spAutoFit/>
          </a:bodyPr>
          <a:lstStyle/>
          <a:p>
            <a:pPr algn="ctr">
              <a:lnSpc>
                <a:spcPct val="130000"/>
              </a:lnSpc>
              <a:spcBef>
                <a:spcPts val="0"/>
              </a:spcBef>
              <a:spcAft>
                <a:spcPts val="0"/>
              </a:spcAft>
            </a:pPr>
            <a:r>
              <a:rPr lang="en-US" sz="6000" b="1" dirty="0">
                <a:effectLst/>
                <a:latin typeface="Harrington" panose="04040505050A02020702" pitchFamily="82" charset="0"/>
                <a:ea typeface="Calibri" panose="020F0502020204030204" pitchFamily="34" charset="0"/>
                <a:cs typeface="Times New Roman" panose="02020603050405020304" pitchFamily="18" charset="0"/>
              </a:rPr>
              <a:t>COUNT IT ALL JOY Saints.  </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algn="ctr">
              <a:lnSpc>
                <a:spcPct val="130000"/>
              </a:lnSpc>
              <a:spcBef>
                <a:spcPts val="0"/>
              </a:spcBef>
              <a:spcAft>
                <a:spcPts val="0"/>
              </a:spcAft>
            </a:pPr>
            <a:r>
              <a:rPr lang="en-US" sz="4800" b="1" dirty="0">
                <a:effectLst/>
                <a:latin typeface="Harrington" panose="04040505050A02020702" pitchFamily="82" charset="0"/>
                <a:ea typeface="Calibri" panose="020F0502020204030204" pitchFamily="34" charset="0"/>
                <a:cs typeface="Times New Roman" panose="02020603050405020304" pitchFamily="18" charset="0"/>
              </a:rPr>
              <a:t>Proverb 17:22</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algn="ctr">
              <a:lnSpc>
                <a:spcPct val="130000"/>
              </a:lnSpc>
              <a:spcBef>
                <a:spcPts val="0"/>
              </a:spcBef>
              <a:spcAft>
                <a:spcPts val="0"/>
              </a:spcAft>
            </a:pPr>
            <a:r>
              <a:rPr lang="en-US" sz="4800" b="1" dirty="0">
                <a:effectLst/>
                <a:latin typeface="Harrington" panose="04040505050A02020702" pitchFamily="82" charset="0"/>
                <a:ea typeface="Calibri" panose="020F0502020204030204" pitchFamily="34" charset="0"/>
                <a:cs typeface="Times New Roman" panose="02020603050405020304" pitchFamily="18" charset="0"/>
              </a:rPr>
              <a:t> </a:t>
            </a:r>
            <a:r>
              <a:rPr lang="en-US" sz="4800" b="1" dirty="0">
                <a:solidFill>
                  <a:srgbClr val="0070C0"/>
                </a:solidFill>
                <a:effectLst/>
                <a:latin typeface="Harrington" panose="04040505050A02020702" pitchFamily="82" charset="0"/>
                <a:ea typeface="Calibri" panose="020F0502020204030204" pitchFamily="34" charset="0"/>
                <a:cs typeface="Times New Roman" panose="02020603050405020304" pitchFamily="18" charset="0"/>
              </a:rPr>
              <a:t>A joyful heart is good medicine</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algn="ctr">
              <a:lnSpc>
                <a:spcPct val="130000"/>
              </a:lnSpc>
              <a:spcBef>
                <a:spcPts val="0"/>
              </a:spcBef>
              <a:spcAft>
                <a:spcPts val="0"/>
              </a:spcAft>
            </a:pPr>
            <a:r>
              <a:rPr lang="en-US" sz="6000" b="1" dirty="0">
                <a:effectLst/>
                <a:latin typeface="Harrington" panose="04040505050A02020702" pitchFamily="82" charset="0"/>
                <a:ea typeface="Calibri" panose="020F0502020204030204" pitchFamily="34" charset="0"/>
                <a:cs typeface="Times New Roman" panose="02020603050405020304" pitchFamily="18" charset="0"/>
              </a:rPr>
              <a:t>COUNT IT ALL JOY FOR  JESUS.  </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algn="ctr">
              <a:lnSpc>
                <a:spcPct val="130000"/>
              </a:lnSpc>
              <a:spcBef>
                <a:spcPts val="0"/>
              </a:spcBef>
              <a:spcAft>
                <a:spcPts val="0"/>
              </a:spcAft>
            </a:pPr>
            <a:r>
              <a:rPr lang="en-US" sz="8000" b="1" dirty="0">
                <a:effectLst/>
                <a:latin typeface="Harrington" panose="04040505050A02020702" pitchFamily="82" charset="0"/>
                <a:ea typeface="Calibri" panose="020F0502020204030204" pitchFamily="34" charset="0"/>
                <a:cs typeface="Times New Roman" panose="02020603050405020304" pitchFamily="18" charset="0"/>
              </a:rPr>
              <a:t>HE IS WORTHY</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8504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7C53D1-2BCD-446C-8F74-1991F76B0792}"/>
              </a:ext>
            </a:extLst>
          </p:cNvPr>
          <p:cNvSpPr txBox="1"/>
          <p:nvPr/>
        </p:nvSpPr>
        <p:spPr>
          <a:xfrm>
            <a:off x="318051" y="225287"/>
            <a:ext cx="11529391" cy="6383863"/>
          </a:xfrm>
          <a:prstGeom prst="rect">
            <a:avLst/>
          </a:prstGeom>
          <a:noFill/>
        </p:spPr>
        <p:txBody>
          <a:bodyPr wrap="square">
            <a:spAutoFit/>
          </a:bodyPr>
          <a:lstStyle/>
          <a:p>
            <a:pPr marL="342900" lvl="0" indent="-342900">
              <a:lnSpc>
                <a:spcPct val="130000"/>
              </a:lnSpc>
              <a:spcBef>
                <a:spcPts val="0"/>
              </a:spcBef>
              <a:spcAft>
                <a:spcPts val="0"/>
              </a:spcAft>
              <a:buFont typeface="Wingdings" panose="05000000000000000000" pitchFamily="2" charset="2"/>
              <a:buChar char=""/>
            </a:pPr>
            <a:r>
              <a:rPr lang="en-US" sz="2800" dirty="0">
                <a:effectLst/>
                <a:latin typeface="Verdana" panose="020B0604030504040204" pitchFamily="34" charset="0"/>
                <a:ea typeface="Calibri" panose="020F0502020204030204" pitchFamily="34" charset="0"/>
                <a:cs typeface="Times New Roman" panose="02020603050405020304" pitchFamily="18" charset="0"/>
              </a:rPr>
              <a:t>JESUS said: </a:t>
            </a:r>
            <a:r>
              <a:rPr lang="en-US" sz="280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most people's </a:t>
            </a:r>
            <a:r>
              <a:rPr lang="en-US" sz="2800" b="1"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love will grow cold.</a:t>
            </a:r>
            <a:r>
              <a:rPr lang="en-US" sz="2800" dirty="0">
                <a:effectLst/>
                <a:latin typeface="Verdana" panose="020B0604030504040204" pitchFamily="34" charset="0"/>
                <a:ea typeface="Calibri" panose="020F0502020204030204" pitchFamily="34" charset="0"/>
                <a:cs typeface="Times New Roman" panose="02020603050405020304" pitchFamily="18" charset="0"/>
              </a:rPr>
              <a:t>  I assume that could be like when the difficult things HE said start happening to us we start saying things like “</a:t>
            </a:r>
            <a:r>
              <a:rPr lang="en-US" sz="2800" i="1" dirty="0">
                <a:effectLst/>
                <a:latin typeface="Verdana" panose="020B0604030504040204" pitchFamily="34" charset="0"/>
                <a:ea typeface="Calibri" panose="020F0502020204030204" pitchFamily="34" charset="0"/>
                <a:cs typeface="Times New Roman" panose="02020603050405020304" pitchFamily="18" charset="0"/>
              </a:rPr>
              <a:t>Why are you letting this happen to me.</a:t>
            </a:r>
            <a:r>
              <a:rPr lang="en-US" sz="2800" dirty="0">
                <a:effectLst/>
                <a:latin typeface="Verdana" panose="020B0604030504040204" pitchFamily="34" charset="0"/>
                <a:ea typeface="Calibri" panose="020F0502020204030204" pitchFamily="34" charset="0"/>
                <a:cs typeface="Times New Roman" panose="02020603050405020304" pitchFamily="18" charset="0"/>
              </a:rPr>
              <a:t>” “</a:t>
            </a:r>
            <a:r>
              <a:rPr lang="en-US" sz="2800" i="1" dirty="0">
                <a:effectLst/>
                <a:latin typeface="Verdana" panose="020B0604030504040204" pitchFamily="34" charset="0"/>
                <a:ea typeface="Calibri" panose="020F0502020204030204" pitchFamily="34" charset="0"/>
                <a:cs typeface="Times New Roman" panose="02020603050405020304" pitchFamily="18" charset="0"/>
              </a:rPr>
              <a:t>You don’t answer my prayers</a:t>
            </a:r>
            <a:r>
              <a:rPr lang="en-US" sz="2800" dirty="0">
                <a:effectLst/>
                <a:latin typeface="Verdana" panose="020B0604030504040204" pitchFamily="34" charset="0"/>
                <a:ea typeface="Calibri" panose="020F0502020204030204" pitchFamily="34" charset="0"/>
                <a:cs typeface="Times New Roman" panose="02020603050405020304" pitchFamily="18" charset="0"/>
              </a:rPr>
              <a:t>.” “</a:t>
            </a:r>
            <a:r>
              <a:rPr lang="en-US" sz="2800" i="1" dirty="0">
                <a:effectLst/>
                <a:latin typeface="Verdana" panose="020B0604030504040204" pitchFamily="34" charset="0"/>
                <a:ea typeface="Calibri" panose="020F0502020204030204" pitchFamily="34" charset="0"/>
                <a:cs typeface="Times New Roman" panose="02020603050405020304" pitchFamily="18" charset="0"/>
              </a:rPr>
              <a:t>I thought you loved me</a:t>
            </a:r>
            <a:r>
              <a:rPr lang="en-US" sz="2800" dirty="0">
                <a:effectLst/>
                <a:latin typeface="Verdana" panose="020B0604030504040204" pitchFamily="34" charset="0"/>
                <a:ea typeface="Calibri" panose="020F0502020204030204" pitchFamily="34" charset="0"/>
                <a:cs typeface="Times New Roman" panose="02020603050405020304" pitchFamily="18" charset="0"/>
              </a:rPr>
              <a:t>.” </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marL="342900">
              <a:lnSpc>
                <a:spcPct val="120000"/>
              </a:lnSpc>
              <a:spcBef>
                <a:spcPts val="0"/>
              </a:spcBef>
              <a:spcAft>
                <a:spcPts val="0"/>
              </a:spcAft>
            </a:pPr>
            <a:r>
              <a:rPr lang="en-US" sz="120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 </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marL="342900" lvl="0" indent="-342900">
              <a:lnSpc>
                <a:spcPct val="120000"/>
              </a:lnSpc>
              <a:spcBef>
                <a:spcPts val="0"/>
              </a:spcBef>
              <a:spcAft>
                <a:spcPts val="0"/>
              </a:spcAft>
              <a:buFont typeface="Wingdings" panose="05000000000000000000" pitchFamily="2" charset="2"/>
              <a:buChar char=""/>
            </a:pPr>
            <a:r>
              <a:rPr lang="en-US" sz="2800"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dirty="0">
                <a:effectLst/>
                <a:latin typeface="Verdana" panose="020B0604030504040204" pitchFamily="34" charset="0"/>
                <a:ea typeface="Calibri" panose="020F0502020204030204" pitchFamily="34" charset="0"/>
                <a:cs typeface="Times New Roman" panose="02020603050405020304" pitchFamily="18" charset="0"/>
              </a:rPr>
              <a:t> The following is from Prophecy News Watch 12/16/2021</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1200" b="1" dirty="0">
                <a:effectLst/>
                <a:latin typeface="Verdana" panose="020B0604030504040204" pitchFamily="34" charset="0"/>
                <a:ea typeface="Calibri" panose="020F0502020204030204" pitchFamily="34" charset="0"/>
                <a:cs typeface="Times New Roman" panose="02020603050405020304" pitchFamily="18" charset="0"/>
              </a:rPr>
              <a:t> </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marL="457200">
              <a:lnSpc>
                <a:spcPct val="120000"/>
              </a:lnSpc>
              <a:spcBef>
                <a:spcPts val="0"/>
              </a:spcBef>
              <a:spcAft>
                <a:spcPts val="0"/>
              </a:spcAft>
            </a:pPr>
            <a:r>
              <a:rPr lang="en-US" sz="2800" dirty="0">
                <a:effectLst/>
                <a:latin typeface="Verdana" panose="020B0604030504040204" pitchFamily="34" charset="0"/>
                <a:ea typeface="Calibri" panose="020F0502020204030204" pitchFamily="34" charset="0"/>
                <a:cs typeface="Times New Roman" panose="02020603050405020304" pitchFamily="18" charset="0"/>
              </a:rPr>
              <a:t>“The percentage of Americans that identify as Christians is the lowest that it has ever been before.  And the percentage of Americans, when asked “What is your Religion” on their ballot, the number that check "none” is at a new all-time record high.”</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66570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86FB65E-1297-4763-8DD8-234B1F5E6E99}"/>
              </a:ext>
            </a:extLst>
          </p:cNvPr>
          <p:cNvSpPr txBox="1"/>
          <p:nvPr/>
        </p:nvSpPr>
        <p:spPr>
          <a:xfrm>
            <a:off x="344557" y="185530"/>
            <a:ext cx="11489634" cy="6519157"/>
          </a:xfrm>
          <a:prstGeom prst="rect">
            <a:avLst/>
          </a:prstGeom>
          <a:noFill/>
        </p:spPr>
        <p:txBody>
          <a:bodyPr wrap="square">
            <a:spAutoFit/>
          </a:bodyPr>
          <a:lstStyle/>
          <a:p>
            <a:pPr algn="ctr">
              <a:lnSpc>
                <a:spcPct val="120000"/>
              </a:lnSpc>
              <a:spcBef>
                <a:spcPts val="0"/>
              </a:spcBef>
              <a:spcAft>
                <a:spcPts val="0"/>
              </a:spcAft>
            </a:pPr>
            <a:r>
              <a:rPr lang="en-US" sz="4400" dirty="0">
                <a:effectLst/>
                <a:latin typeface="Harrington" panose="04040505050A02020702" pitchFamily="82" charset="0"/>
                <a:ea typeface="Calibri" panose="020F0502020204030204" pitchFamily="34" charset="0"/>
                <a:cs typeface="Times New Roman" panose="02020603050405020304" pitchFamily="18" charset="0"/>
              </a:rPr>
              <a:t>“</a:t>
            </a:r>
            <a:r>
              <a:rPr lang="en-US" sz="4400" b="1" dirty="0">
                <a:solidFill>
                  <a:srgbClr val="C00000"/>
                </a:solidFill>
                <a:effectLst/>
                <a:latin typeface="Harrington" panose="04040505050A02020702" pitchFamily="82" charset="0"/>
                <a:ea typeface="Calibri" panose="020F0502020204030204" pitchFamily="34" charset="0"/>
                <a:cs typeface="Times New Roman" panose="02020603050405020304" pitchFamily="18" charset="0"/>
              </a:rPr>
              <a:t>COUNT IT ALL JOY</a:t>
            </a:r>
            <a:r>
              <a:rPr lang="en-US" sz="4400" dirty="0">
                <a:effectLst/>
                <a:latin typeface="Harrington" panose="04040505050A02020702" pitchFamily="82" charset="0"/>
                <a:ea typeface="Calibri" panose="020F0502020204030204" pitchFamily="34" charset="0"/>
                <a:cs typeface="Times New Roman" panose="02020603050405020304" pitchFamily="18" charset="0"/>
              </a:rPr>
              <a:t>”</a:t>
            </a:r>
            <a:endParaRPr lang="en-US" sz="1600" dirty="0">
              <a:effectLst/>
              <a:latin typeface="Verdana" panose="020B0604030504040204" pitchFamily="34" charset="0"/>
              <a:ea typeface="Calibri" panose="020F0502020204030204" pitchFamily="34" charset="0"/>
              <a:cs typeface="Times New Roman" panose="02020603050405020304" pitchFamily="18" charset="0"/>
            </a:endParaRPr>
          </a:p>
          <a:p>
            <a:pPr algn="ctr">
              <a:lnSpc>
                <a:spcPct val="120000"/>
              </a:lnSpc>
              <a:spcBef>
                <a:spcPts val="0"/>
              </a:spcBef>
              <a:spcAft>
                <a:spcPts val="0"/>
              </a:spcAft>
            </a:pPr>
            <a:r>
              <a:rPr lang="en-US" sz="4400" dirty="0">
                <a:effectLst/>
                <a:latin typeface="Harrington" panose="04040505050A02020702" pitchFamily="82" charset="0"/>
                <a:ea typeface="Calibri" panose="020F0502020204030204" pitchFamily="34" charset="0"/>
                <a:cs typeface="Times New Roman" panose="02020603050405020304" pitchFamily="18" charset="0"/>
              </a:rPr>
              <a:t>IS THE </a:t>
            </a:r>
            <a:r>
              <a:rPr lang="en-US" sz="4400" dirty="0">
                <a:solidFill>
                  <a:srgbClr val="C00000"/>
                </a:solidFill>
                <a:effectLst/>
                <a:latin typeface="Harrington" panose="04040505050A02020702" pitchFamily="82" charset="0"/>
                <a:ea typeface="Calibri" panose="020F0502020204030204" pitchFamily="34" charset="0"/>
                <a:cs typeface="Times New Roman" panose="02020603050405020304" pitchFamily="18" charset="0"/>
              </a:rPr>
              <a:t>FIRST STEP</a:t>
            </a:r>
            <a:r>
              <a:rPr lang="en-US" sz="4400" dirty="0">
                <a:effectLst/>
                <a:latin typeface="Harrington" panose="04040505050A02020702" pitchFamily="82" charset="0"/>
                <a:ea typeface="Calibri" panose="020F0502020204030204" pitchFamily="34" charset="0"/>
                <a:cs typeface="Times New Roman" panose="02020603050405020304" pitchFamily="18" charset="0"/>
              </a:rPr>
              <a:t> IN OUR </a:t>
            </a:r>
            <a:r>
              <a:rPr lang="en-US" sz="4400" b="1" dirty="0">
                <a:solidFill>
                  <a:srgbClr val="00B050"/>
                </a:solidFill>
                <a:effectLst/>
                <a:latin typeface="Harrington" panose="04040505050A02020702" pitchFamily="82" charset="0"/>
                <a:ea typeface="Calibri" panose="020F0502020204030204" pitchFamily="34" charset="0"/>
                <a:cs typeface="Times New Roman" panose="02020603050405020304" pitchFamily="18" charset="0"/>
              </a:rPr>
              <a:t>TRIALS</a:t>
            </a:r>
            <a:r>
              <a:rPr lang="en-US" sz="4400" dirty="0">
                <a:effectLst/>
                <a:latin typeface="Harrington" panose="04040505050A02020702" pitchFamily="82" charset="0"/>
                <a:ea typeface="Calibri" panose="020F0502020204030204" pitchFamily="34" charset="0"/>
                <a:cs typeface="Times New Roman" panose="02020603050405020304" pitchFamily="18" charset="0"/>
              </a:rPr>
              <a:t> WHICH </a:t>
            </a:r>
            <a:r>
              <a:rPr lang="en-US" sz="4400" b="1" dirty="0">
                <a:solidFill>
                  <a:srgbClr val="2F5496"/>
                </a:solidFill>
                <a:effectLst/>
                <a:latin typeface="Harrington" panose="04040505050A02020702" pitchFamily="82" charset="0"/>
                <a:ea typeface="Calibri" panose="020F0502020204030204" pitchFamily="34" charset="0"/>
                <a:cs typeface="Times New Roman" panose="02020603050405020304" pitchFamily="18" charset="0"/>
              </a:rPr>
              <a:t>TEST OUR FAITH</a:t>
            </a:r>
            <a:r>
              <a:rPr lang="en-US" sz="4400" dirty="0">
                <a:effectLst/>
                <a:latin typeface="Harrington" panose="04040505050A02020702" pitchFamily="82" charset="0"/>
                <a:ea typeface="Calibri" panose="020F0502020204030204" pitchFamily="34" charset="0"/>
                <a:cs typeface="Times New Roman" panose="02020603050405020304" pitchFamily="18" charset="0"/>
              </a:rPr>
              <a:t> TO </a:t>
            </a:r>
            <a:r>
              <a:rPr lang="en-US" sz="4400" b="1" dirty="0">
                <a:solidFill>
                  <a:srgbClr val="385623"/>
                </a:solidFill>
                <a:effectLst/>
                <a:latin typeface="Harrington" panose="04040505050A02020702" pitchFamily="82" charset="0"/>
                <a:ea typeface="Calibri" panose="020F0502020204030204" pitchFamily="34" charset="0"/>
                <a:cs typeface="Times New Roman" panose="02020603050405020304" pitchFamily="18" charset="0"/>
              </a:rPr>
              <a:t>RELEACE</a:t>
            </a:r>
            <a:r>
              <a:rPr lang="en-US" sz="4400" dirty="0">
                <a:effectLst/>
                <a:latin typeface="Harrington" panose="04040505050A02020702" pitchFamily="82" charset="0"/>
                <a:ea typeface="Calibri" panose="020F0502020204030204" pitchFamily="34" charset="0"/>
                <a:cs typeface="Times New Roman" panose="02020603050405020304" pitchFamily="18" charset="0"/>
              </a:rPr>
              <a:t> THE </a:t>
            </a:r>
            <a:r>
              <a:rPr lang="en-US" sz="4400" b="1" dirty="0">
                <a:solidFill>
                  <a:srgbClr val="C00000"/>
                </a:solidFill>
                <a:effectLst/>
                <a:latin typeface="Harrington" panose="04040505050A02020702" pitchFamily="82" charset="0"/>
                <a:ea typeface="Calibri" panose="020F0502020204030204" pitchFamily="34" charset="0"/>
                <a:cs typeface="Times New Roman" panose="02020603050405020304" pitchFamily="18" charset="0"/>
              </a:rPr>
              <a:t>POWER OF ENDURANCE</a:t>
            </a:r>
            <a:r>
              <a:rPr lang="en-US" sz="4400" dirty="0">
                <a:effectLst/>
                <a:latin typeface="Harrington" panose="04040505050A02020702" pitchFamily="82" charset="0"/>
                <a:ea typeface="Calibri" panose="020F0502020204030204" pitchFamily="34" charset="0"/>
                <a:cs typeface="Times New Roman" panose="02020603050405020304" pitchFamily="18" charset="0"/>
              </a:rPr>
              <a:t> TO IT’S </a:t>
            </a:r>
            <a:r>
              <a:rPr lang="en-US" sz="4400" b="1" dirty="0">
                <a:solidFill>
                  <a:srgbClr val="00B050"/>
                </a:solidFill>
                <a:effectLst/>
                <a:latin typeface="Harrington" panose="04040505050A02020702" pitchFamily="82" charset="0"/>
                <a:ea typeface="Calibri" panose="020F0502020204030204" pitchFamily="34" charset="0"/>
                <a:cs typeface="Times New Roman" panose="02020603050405020304" pitchFamily="18" charset="0"/>
              </a:rPr>
              <a:t>PERFECT WORK</a:t>
            </a:r>
            <a:r>
              <a:rPr lang="en-US" sz="4400" dirty="0">
                <a:effectLst/>
                <a:latin typeface="Harrington" panose="04040505050A02020702" pitchFamily="82" charset="0"/>
                <a:ea typeface="Calibri" panose="020F0502020204030204" pitchFamily="34" charset="0"/>
                <a:cs typeface="Times New Roman" panose="02020603050405020304" pitchFamily="18" charset="0"/>
              </a:rPr>
              <a:t> TO </a:t>
            </a:r>
            <a:r>
              <a:rPr lang="en-US" sz="4400" b="1" dirty="0">
                <a:solidFill>
                  <a:srgbClr val="C45911"/>
                </a:solidFill>
                <a:effectLst/>
                <a:latin typeface="Harrington" panose="04040505050A02020702" pitchFamily="82" charset="0"/>
                <a:ea typeface="Calibri" panose="020F0502020204030204" pitchFamily="34" charset="0"/>
                <a:cs typeface="Times New Roman" panose="02020603050405020304" pitchFamily="18" charset="0"/>
              </a:rPr>
              <a:t>TRANSFORM OUR CHARACTER INTO THAT OF</a:t>
            </a:r>
            <a:r>
              <a:rPr lang="en-US" sz="4400" b="1" dirty="0">
                <a:solidFill>
                  <a:srgbClr val="C00000"/>
                </a:solidFill>
                <a:effectLst/>
                <a:latin typeface="Harrington" panose="04040505050A02020702" pitchFamily="82" charset="0"/>
                <a:ea typeface="Calibri" panose="020F0502020204030204" pitchFamily="34" charset="0"/>
                <a:cs typeface="Times New Roman" panose="02020603050405020304" pitchFamily="18" charset="0"/>
              </a:rPr>
              <a:t> JESUS CHRIST</a:t>
            </a:r>
            <a:r>
              <a:rPr lang="en-US" sz="4400" dirty="0">
                <a:effectLst/>
                <a:latin typeface="Harrington" panose="04040505050A02020702" pitchFamily="82" charset="0"/>
                <a:ea typeface="Calibri" panose="020F0502020204030204" pitchFamily="34" charset="0"/>
                <a:cs typeface="Times New Roman" panose="02020603050405020304" pitchFamily="18" charset="0"/>
              </a:rPr>
              <a:t> </a:t>
            </a:r>
            <a:endParaRPr lang="en-US" sz="1600" dirty="0">
              <a:effectLst/>
              <a:latin typeface="Verdana" panose="020B0604030504040204" pitchFamily="34" charset="0"/>
              <a:ea typeface="Calibri" panose="020F0502020204030204" pitchFamily="34" charset="0"/>
              <a:cs typeface="Times New Roman" panose="02020603050405020304" pitchFamily="18" charset="0"/>
            </a:endParaRPr>
          </a:p>
          <a:p>
            <a:pPr algn="ctr">
              <a:lnSpc>
                <a:spcPct val="120000"/>
              </a:lnSpc>
              <a:spcBef>
                <a:spcPts val="0"/>
              </a:spcBef>
              <a:spcAft>
                <a:spcPts val="0"/>
              </a:spcAft>
            </a:pPr>
            <a:r>
              <a:rPr lang="en-US" sz="4400" dirty="0">
                <a:effectLst/>
                <a:latin typeface="Harrington" panose="04040505050A02020702" pitchFamily="82" charset="0"/>
                <a:ea typeface="Calibri" panose="020F0502020204030204" pitchFamily="34" charset="0"/>
                <a:cs typeface="Times New Roman" panose="02020603050405020304" pitchFamily="18" charset="0"/>
              </a:rPr>
              <a:t>MAKING US </a:t>
            </a:r>
            <a:r>
              <a:rPr lang="en-US" sz="4400" b="1" dirty="0">
                <a:solidFill>
                  <a:srgbClr val="44546A"/>
                </a:solidFill>
                <a:effectLst/>
                <a:latin typeface="Harrington" panose="04040505050A02020702" pitchFamily="82" charset="0"/>
                <a:ea typeface="Calibri" panose="020F0502020204030204" pitchFamily="34" charset="0"/>
                <a:cs typeface="Times New Roman" panose="02020603050405020304" pitchFamily="18" charset="0"/>
              </a:rPr>
              <a:t>PERFECT, COMPLETE, LACKING NOTHING</a:t>
            </a:r>
            <a:r>
              <a:rPr lang="en-US" sz="4400" dirty="0">
                <a:effectLst/>
                <a:latin typeface="Harrington" panose="04040505050A02020702" pitchFamily="82" charset="0"/>
                <a:ea typeface="Calibri" panose="020F0502020204030204" pitchFamily="34" charset="0"/>
                <a:cs typeface="Times New Roman" panose="02020603050405020304" pitchFamily="18" charset="0"/>
              </a:rPr>
              <a:t>.</a:t>
            </a:r>
            <a:endParaRPr lang="en-US" sz="1600"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81475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CE2F5C9-E217-43DF-B477-AA7D459251F9}"/>
              </a:ext>
            </a:extLst>
          </p:cNvPr>
          <p:cNvSpPr txBox="1"/>
          <p:nvPr/>
        </p:nvSpPr>
        <p:spPr>
          <a:xfrm>
            <a:off x="278296" y="278296"/>
            <a:ext cx="11449878" cy="6198300"/>
          </a:xfrm>
          <a:prstGeom prst="rect">
            <a:avLst/>
          </a:prstGeom>
          <a:noFill/>
        </p:spPr>
        <p:txBody>
          <a:bodyPr wrap="square">
            <a:spAutoFit/>
          </a:bodyPr>
          <a:lstStyle/>
          <a:p>
            <a:pPr marL="342900" lvl="0" indent="-342900">
              <a:lnSpc>
                <a:spcPct val="120000"/>
              </a:lnSpc>
              <a:spcBef>
                <a:spcPts val="0"/>
              </a:spcBef>
              <a:spcAft>
                <a:spcPts val="0"/>
              </a:spcAft>
              <a:buFont typeface="Wingdings" panose="05000000000000000000" pitchFamily="2" charset="2"/>
              <a:buChar char=""/>
            </a:pPr>
            <a:r>
              <a:rPr lang="en-US" sz="2400" dirty="0">
                <a:effectLst/>
                <a:latin typeface="Verdana" panose="020B0604030504040204" pitchFamily="34" charset="0"/>
                <a:ea typeface="Calibri" panose="020F0502020204030204" pitchFamily="34" charset="0"/>
                <a:cs typeface="Times New Roman" panose="02020603050405020304" pitchFamily="18" charset="0"/>
              </a:rPr>
              <a:t>I DO NOT WANT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MY LOVE FOR JESUS</a:t>
            </a:r>
            <a:r>
              <a:rPr lang="en-US" sz="2400" dirty="0">
                <a:effectLst/>
                <a:latin typeface="Verdana" panose="020B0604030504040204" pitchFamily="34" charset="0"/>
                <a:ea typeface="Calibri" panose="020F0502020204030204" pitchFamily="34" charset="0"/>
                <a:cs typeface="Times New Roman" panose="02020603050405020304" pitchFamily="18" charset="0"/>
              </a:rPr>
              <a:t> TO </a:t>
            </a:r>
            <a:r>
              <a:rPr lang="en-US" sz="2400" b="1" dirty="0">
                <a:solidFill>
                  <a:srgbClr val="FF0000"/>
                </a:solidFill>
                <a:effectLst/>
                <a:latin typeface="Verdana" panose="020B0604030504040204" pitchFamily="34" charset="0"/>
                <a:ea typeface="Calibri" panose="020F0502020204030204" pitchFamily="34" charset="0"/>
                <a:cs typeface="Times New Roman" panose="02020603050405020304" pitchFamily="18" charset="0"/>
              </a:rPr>
              <a:t>GROW COLD</a:t>
            </a:r>
            <a:r>
              <a:rPr lang="en-US" sz="2000" dirty="0">
                <a:effectLst/>
                <a:latin typeface="Verdana" panose="020B0604030504040204" pitchFamily="34" charset="0"/>
                <a:ea typeface="Calibri" panose="020F0502020204030204" pitchFamily="34" charset="0"/>
                <a:cs typeface="Times New Roman" panose="02020603050405020304" pitchFamily="18" charset="0"/>
              </a:rPr>
              <a:t>. </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marL="228600">
              <a:lnSpc>
                <a:spcPct val="120000"/>
              </a:lnSpc>
              <a:spcBef>
                <a:spcPts val="0"/>
              </a:spcBef>
              <a:spcAft>
                <a:spcPts val="0"/>
              </a:spcAft>
            </a:pPr>
            <a:r>
              <a:rPr lang="en-US" sz="2400" dirty="0">
                <a:effectLst/>
                <a:latin typeface="Verdana" panose="020B0604030504040204" pitchFamily="34" charset="0"/>
                <a:ea typeface="Calibri" panose="020F0502020204030204" pitchFamily="34" charset="0"/>
                <a:cs typeface="Times New Roman" panose="02020603050405020304" pitchFamily="18" charset="0"/>
              </a:rPr>
              <a:t>Therefore, this study. I was surprised how many times the word ENDURANCE was used.  </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marL="228600">
              <a:lnSpc>
                <a:spcPct val="130000"/>
              </a:lnSpc>
              <a:spcBef>
                <a:spcPts val="0"/>
              </a:spcBef>
              <a:spcAft>
                <a:spcPts val="0"/>
              </a:spcAft>
            </a:pPr>
            <a:r>
              <a:rPr lang="en-US" sz="1050" dirty="0">
                <a:effectLst/>
                <a:latin typeface="Verdana" panose="020B0604030504040204" pitchFamily="34" charset="0"/>
                <a:ea typeface="Calibri" panose="020F0502020204030204" pitchFamily="34" charset="0"/>
                <a:cs typeface="Times New Roman" panose="02020603050405020304" pitchFamily="18" charset="0"/>
              </a:rPr>
              <a:t> </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marL="457200">
              <a:lnSpc>
                <a:spcPct val="130000"/>
              </a:lnSpc>
              <a:spcBef>
                <a:spcPts val="0"/>
              </a:spcBef>
              <a:spcAft>
                <a:spcPts val="0"/>
              </a:spcAft>
            </a:pPr>
            <a:r>
              <a:rPr lang="en-US" sz="3200" b="1" dirty="0">
                <a:effectLst/>
                <a:latin typeface="Verdana" panose="020B0604030504040204" pitchFamily="34" charset="0"/>
                <a:ea typeface="Calibri" panose="020F0502020204030204" pitchFamily="34" charset="0"/>
                <a:cs typeface="Times New Roman" panose="02020603050405020304" pitchFamily="18" charset="0"/>
              </a:rPr>
              <a:t>James 1:2-4</a:t>
            </a:r>
            <a:r>
              <a:rPr lang="en-US" sz="3200" dirty="0">
                <a:effectLst/>
                <a:latin typeface="Verdana" panose="020B0604030504040204" pitchFamily="34" charset="0"/>
                <a:ea typeface="Calibri" panose="020F0502020204030204" pitchFamily="34" charset="0"/>
                <a:cs typeface="Times New Roman" panose="02020603050405020304" pitchFamily="18" charset="0"/>
              </a:rPr>
              <a:t>  </a:t>
            </a:r>
            <a:r>
              <a:rPr lang="en-US" sz="32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COUNT IT ALL JOY</a:t>
            </a:r>
            <a:r>
              <a:rPr lang="en-US" sz="32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my brethren, </a:t>
            </a:r>
            <a:r>
              <a:rPr lang="en-US" sz="32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when you encounter various TRIALS</a:t>
            </a:r>
            <a:r>
              <a:rPr lang="en-US" sz="32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dirty="0">
                <a:effectLst/>
                <a:latin typeface="Verdana" panose="020B0604030504040204" pitchFamily="34" charset="0"/>
                <a:ea typeface="Calibri" panose="020F0502020204030204" pitchFamily="34" charset="0"/>
                <a:cs typeface="Times New Roman" panose="02020603050405020304" pitchFamily="18" charset="0"/>
              </a:rPr>
              <a:t>(Greek word 3986)</a:t>
            </a:r>
            <a:r>
              <a:rPr lang="en-US" sz="32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3</a:t>
            </a:r>
            <a:r>
              <a:rPr lang="en-US" sz="32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32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knowing</a:t>
            </a:r>
            <a:r>
              <a:rPr lang="en-US" sz="32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that the </a:t>
            </a:r>
            <a:r>
              <a:rPr lang="en-US" sz="36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TESTING OF YOUR FAITH</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32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PRODUCES </a:t>
            </a:r>
            <a:r>
              <a:rPr lang="en-US" sz="32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ENDURANCE</a:t>
            </a:r>
            <a:r>
              <a:rPr lang="en-US" sz="32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4</a:t>
            </a:r>
            <a:r>
              <a:rPr lang="en-US" sz="32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AND LET </a:t>
            </a:r>
            <a:r>
              <a:rPr lang="en-US" sz="32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ENDURANCE</a:t>
            </a:r>
            <a:r>
              <a:rPr lang="en-US" sz="32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HAVE ITS </a:t>
            </a:r>
            <a:r>
              <a:rPr lang="en-US" sz="32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PERFECT</a:t>
            </a:r>
            <a:r>
              <a:rPr lang="en-US" sz="32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WORK</a:t>
            </a:r>
            <a:r>
              <a:rPr lang="en-US" sz="32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32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SO THAT,</a:t>
            </a:r>
            <a:r>
              <a:rPr lang="en-US" sz="32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32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YOU</a:t>
            </a:r>
            <a:r>
              <a:rPr lang="en-US" sz="32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may be </a:t>
            </a:r>
            <a:r>
              <a:rPr lang="en-US" sz="32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PERFECT</a:t>
            </a:r>
            <a:r>
              <a:rPr lang="en-US" sz="32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and </a:t>
            </a:r>
            <a:r>
              <a:rPr lang="en-US" sz="32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COMPLETE</a:t>
            </a:r>
            <a:r>
              <a:rPr lang="en-US" sz="32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32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LACKING NOTHING</a:t>
            </a:r>
            <a:r>
              <a:rPr lang="en-US" sz="32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t>
            </a:r>
            <a:r>
              <a:rPr lang="en-US" sz="3200" dirty="0">
                <a:effectLst/>
                <a:latin typeface="Verdana" panose="020B0604030504040204" pitchFamily="34" charset="0"/>
                <a:ea typeface="Calibri" panose="020F0502020204030204" pitchFamily="34" charset="0"/>
                <a:cs typeface="Times New Roman" panose="02020603050405020304" pitchFamily="18" charset="0"/>
              </a:rPr>
              <a:t> </a:t>
            </a:r>
            <a:endParaRPr lang="en-US" sz="2800"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12214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6F5C3C7-ACF2-4634-9770-1B190B5E8069}"/>
              </a:ext>
            </a:extLst>
          </p:cNvPr>
          <p:cNvSpPr txBox="1"/>
          <p:nvPr/>
        </p:nvSpPr>
        <p:spPr>
          <a:xfrm>
            <a:off x="238538" y="304800"/>
            <a:ext cx="11781183" cy="5666167"/>
          </a:xfrm>
          <a:prstGeom prst="rect">
            <a:avLst/>
          </a:prstGeom>
          <a:noFill/>
        </p:spPr>
        <p:txBody>
          <a:bodyPr wrap="square">
            <a:spAutoFit/>
          </a:bodyPr>
          <a:lstStyle/>
          <a:p>
            <a:pPr marL="342900" lvl="0" indent="-342900">
              <a:lnSpc>
                <a:spcPct val="120000"/>
              </a:lnSpc>
              <a:spcBef>
                <a:spcPts val="0"/>
              </a:spcBef>
              <a:spcAft>
                <a:spcPts val="0"/>
              </a:spcAft>
              <a:buFont typeface="Wingdings" panose="05000000000000000000" pitchFamily="2" charset="2"/>
              <a:buChar char=""/>
            </a:pP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ENDURANCE</a:t>
            </a:r>
            <a:r>
              <a:rPr lang="en-US" sz="2800" dirty="0">
                <a:effectLst/>
                <a:latin typeface="Verdana" panose="020B0604030504040204" pitchFamily="34" charset="0"/>
                <a:ea typeface="Calibri" panose="020F0502020204030204" pitchFamily="34" charset="0"/>
                <a:cs typeface="Times New Roman" panose="02020603050405020304" pitchFamily="18" charset="0"/>
              </a:rPr>
              <a:t> HAS A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PERFECT</a:t>
            </a:r>
            <a:r>
              <a:rPr lang="en-US" sz="2800" dirty="0">
                <a:effectLst/>
                <a:latin typeface="Verdana" panose="020B0604030504040204" pitchFamily="34" charset="0"/>
                <a:ea typeface="Calibri" panose="020F0502020204030204" pitchFamily="34" charset="0"/>
                <a:cs typeface="Times New Roman" panose="02020603050405020304" pitchFamily="18" charset="0"/>
              </a:rPr>
              <a:t>, NECESSARY, and IMPORTANT WORK IN OUR LIVES.</a:t>
            </a:r>
            <a:r>
              <a:rPr lang="en-US" sz="2800" dirty="0">
                <a:solidFill>
                  <a:srgbClr val="00206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dirty="0">
                <a:effectLst/>
                <a:latin typeface="Verdana" panose="020B0604030504040204" pitchFamily="34" charset="0"/>
                <a:ea typeface="Calibri" panose="020F0502020204030204" pitchFamily="34" charset="0"/>
                <a:cs typeface="Times New Roman" panose="02020603050405020304" pitchFamily="18" charset="0"/>
              </a:rPr>
              <a:t>This makes it well worth our study, our focus, our attention, and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LEARNING TO:</a:t>
            </a:r>
            <a:r>
              <a:rPr lang="en-US" sz="2800" dirty="0">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COUNT IT ALL JOY</a:t>
            </a:r>
            <a:r>
              <a:rPr lang="en-US" sz="2400" dirty="0">
                <a:effectLst/>
                <a:latin typeface="Verdana" panose="020B0604030504040204" pitchFamily="34" charset="0"/>
                <a:ea typeface="Calibri" panose="020F0502020204030204" pitchFamily="34" charset="0"/>
                <a:cs typeface="Times New Roman" panose="02020603050405020304" pitchFamily="18" charset="0"/>
              </a:rPr>
              <a:t>. In doing so, with every little issue it keeps me in peace &amp; smiling.</a:t>
            </a:r>
          </a:p>
          <a:p>
            <a:pPr lvl="0">
              <a:lnSpc>
                <a:spcPct val="120000"/>
              </a:lnSpc>
              <a:spcBef>
                <a:spcPts val="0"/>
              </a:spcBef>
              <a:spcAft>
                <a:spcPts val="0"/>
              </a:spcAft>
            </a:pP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a:p>
            <a:pPr marL="228600">
              <a:lnSpc>
                <a:spcPct val="120000"/>
              </a:lnSpc>
              <a:spcBef>
                <a:spcPts val="0"/>
              </a:spcBef>
              <a:spcAft>
                <a:spcPts val="0"/>
              </a:spcAft>
            </a:pPr>
            <a:r>
              <a:rPr lang="en-US" sz="12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ENDURANCE</a:t>
            </a:r>
            <a:r>
              <a:rPr lang="en-US" sz="2800" dirty="0">
                <a:effectLst/>
                <a:latin typeface="Verdana" panose="020B0604030504040204" pitchFamily="34" charset="0"/>
                <a:ea typeface="Calibri" panose="020F0502020204030204" pitchFamily="34" charset="0"/>
                <a:cs typeface="Times New Roman" panose="02020603050405020304" pitchFamily="18" charset="0"/>
              </a:rPr>
              <a:t>: The ability to withstand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hardship</a:t>
            </a:r>
            <a:r>
              <a:rPr lang="en-US" sz="2800" dirty="0">
                <a:effectLst/>
                <a:latin typeface="Verdana" panose="020B0604030504040204" pitchFamily="34" charset="0"/>
                <a:ea typeface="Calibri" panose="020F0502020204030204" pitchFamily="34" charset="0"/>
                <a:cs typeface="Times New Roman" panose="02020603050405020304" pitchFamily="18" charset="0"/>
              </a:rPr>
              <a:t> or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adversity</a:t>
            </a:r>
            <a:r>
              <a:rPr lang="en-US" sz="2800" dirty="0">
                <a:effectLst/>
                <a:latin typeface="Verdana" panose="020B0604030504040204" pitchFamily="34" charset="0"/>
                <a:ea typeface="Calibri" panose="020F0502020204030204" pitchFamily="34" charset="0"/>
                <a:cs typeface="Times New Roman" panose="02020603050405020304" pitchFamily="18" charset="0"/>
              </a:rPr>
              <a:t> through a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prolonged</a:t>
            </a:r>
            <a:r>
              <a:rPr lang="en-US" sz="2800" dirty="0">
                <a:effectLst/>
                <a:latin typeface="Verdana" panose="020B0604030504040204" pitchFamily="34" charset="0"/>
                <a:ea typeface="Calibri" panose="020F0502020204030204" pitchFamily="34" charset="0"/>
                <a:cs typeface="Times New Roman" panose="02020603050405020304" pitchFamily="18" charset="0"/>
              </a:rPr>
              <a:t> and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stressful</a:t>
            </a:r>
            <a:r>
              <a:rPr lang="en-US" sz="2800" dirty="0">
                <a:effectLst/>
                <a:latin typeface="Verdana" panose="020B0604030504040204" pitchFamily="34" charset="0"/>
                <a:ea typeface="Calibri" panose="020F0502020204030204" pitchFamily="34" charset="0"/>
                <a:cs typeface="Times New Roman" panose="02020603050405020304" pitchFamily="18" charset="0"/>
              </a:rPr>
              <a:t> activity or event.</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marL="228600" algn="ctr">
              <a:lnSpc>
                <a:spcPct val="120000"/>
              </a:lnSpc>
              <a:spcBef>
                <a:spcPts val="0"/>
              </a:spcBef>
              <a:spcAft>
                <a:spcPts val="0"/>
              </a:spcAft>
            </a:pPr>
            <a:r>
              <a:rPr lang="en-US" sz="12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dirty="0">
                <a:effectLst/>
                <a:latin typeface="Verdana" panose="020B0604030504040204" pitchFamily="34" charset="0"/>
                <a:ea typeface="Calibri" panose="020F0502020204030204" pitchFamily="34" charset="0"/>
                <a:cs typeface="Times New Roman" panose="02020603050405020304" pitchFamily="18" charset="0"/>
              </a:rPr>
              <a:t>We MUST change our thinking about TRIALS to: </a:t>
            </a:r>
          </a:p>
          <a:p>
            <a:pPr marL="228600" algn="ctr">
              <a:lnSpc>
                <a:spcPct val="120000"/>
              </a:lnSpc>
              <a:spcBef>
                <a:spcPts val="0"/>
              </a:spcBef>
              <a:spcAft>
                <a:spcPts val="0"/>
              </a:spcAft>
            </a:pPr>
            <a:r>
              <a:rPr lang="en-US" sz="32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COUNT IT ALL JOY</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marL="228600">
              <a:lnSpc>
                <a:spcPct val="120000"/>
              </a:lnSpc>
              <a:spcBef>
                <a:spcPts val="0"/>
              </a:spcBef>
              <a:spcAft>
                <a:spcPts val="0"/>
              </a:spcAft>
            </a:pPr>
            <a:r>
              <a:rPr lang="en-US" sz="12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p>
            <a:pPr indent="457200">
              <a:lnSpc>
                <a:spcPct val="120000"/>
              </a:lnSpc>
              <a:spcBef>
                <a:spcPts val="0"/>
              </a:spcBef>
              <a:spcAft>
                <a:spcPts val="0"/>
              </a:spcAft>
            </a:pPr>
            <a:r>
              <a:rPr lang="en-US" sz="1100" dirty="0">
                <a:effectLst/>
                <a:latin typeface="Verdana" panose="020B0604030504040204" pitchFamily="34" charset="0"/>
                <a:ea typeface="Calibri" panose="020F0502020204030204" pitchFamily="34" charset="0"/>
                <a:cs typeface="Times New Roman" panose="02020603050405020304" pitchFamily="18" charset="0"/>
              </a:rPr>
              <a:t> </a:t>
            </a: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73895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5FAB153-EC2F-497D-A85C-64DC8D8ECE6C}"/>
              </a:ext>
            </a:extLst>
          </p:cNvPr>
          <p:cNvSpPr txBox="1"/>
          <p:nvPr/>
        </p:nvSpPr>
        <p:spPr>
          <a:xfrm>
            <a:off x="185529" y="198784"/>
            <a:ext cx="11635409" cy="6893362"/>
          </a:xfrm>
          <a:prstGeom prst="rect">
            <a:avLst/>
          </a:prstGeom>
          <a:noFill/>
        </p:spPr>
        <p:txBody>
          <a:bodyPr wrap="square">
            <a:spAutoFit/>
          </a:bodyPr>
          <a:lstStyle/>
          <a:p>
            <a:pPr indent="457200">
              <a:lnSpc>
                <a:spcPct val="120000"/>
              </a:lnSpc>
            </a:pP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TRIALS </a:t>
            </a:r>
            <a:r>
              <a:rPr lang="en-US" sz="2800" dirty="0">
                <a:effectLst/>
                <a:latin typeface="Verdana" panose="020B0604030504040204" pitchFamily="34" charset="0"/>
                <a:ea typeface="Calibri" panose="020F0502020204030204" pitchFamily="34" charset="0"/>
                <a:cs typeface="Times New Roman" panose="02020603050405020304" pitchFamily="18" charset="0"/>
              </a:rPr>
              <a:t>are for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#1</a:t>
            </a:r>
            <a:r>
              <a:rPr lang="en-US" sz="2800" dirty="0">
                <a:effectLst/>
                <a:latin typeface="Verdana" panose="020B0604030504040204" pitchFamily="34" charset="0"/>
                <a:ea typeface="Calibri" panose="020F0502020204030204" pitchFamily="34" charset="0"/>
                <a:cs typeface="Times New Roman" panose="02020603050405020304" pitchFamily="18" charset="0"/>
              </a:rPr>
              <a:t> </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the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TESTING OF OUR FAITH</a:t>
            </a:r>
            <a:r>
              <a:rPr lang="en-US" sz="2800" dirty="0">
                <a:effectLst/>
                <a:latin typeface="Verdana" panose="020B0604030504040204" pitchFamily="34" charset="0"/>
                <a:ea typeface="Calibri" panose="020F0502020204030204" pitchFamily="34" charset="0"/>
                <a:cs typeface="Times New Roman" panose="02020603050405020304" pitchFamily="18" charset="0"/>
              </a:rPr>
              <a:t> and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#2</a:t>
            </a:r>
            <a:r>
              <a:rPr lang="en-US" sz="2800" dirty="0">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WILL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PRODUCE ENDURANCE</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dirty="0">
                <a:effectLst/>
                <a:latin typeface="Verdana" panose="020B0604030504040204" pitchFamily="34" charset="0"/>
                <a:ea typeface="Calibri" panose="020F0502020204030204" pitchFamily="34" charset="0"/>
                <a:cs typeface="Times New Roman" panose="02020603050405020304" pitchFamily="18" charset="0"/>
              </a:rPr>
              <a:t>The ability to hang in there.  </a:t>
            </a:r>
          </a:p>
          <a:p>
            <a:pPr indent="457200">
              <a:lnSpc>
                <a:spcPct val="120000"/>
              </a:lnSpc>
              <a:spcBef>
                <a:spcPts val="0"/>
              </a:spcBef>
              <a:spcAft>
                <a:spcPts val="0"/>
              </a:spcAft>
            </a:pPr>
            <a:endParaRPr lang="en-US" sz="1200" dirty="0">
              <a:effectLst/>
              <a:latin typeface="Verdana" panose="020B0604030504040204" pitchFamily="34" charset="0"/>
              <a:ea typeface="Calibri" panose="020F0502020204030204" pitchFamily="34" charset="0"/>
              <a:cs typeface="Times New Roman" panose="02020603050405020304" pitchFamily="18" charset="0"/>
            </a:endParaRPr>
          </a:p>
          <a:p>
            <a:pPr indent="457200">
              <a:lnSpc>
                <a:spcPct val="120000"/>
              </a:lnSpc>
              <a:spcBef>
                <a:spcPts val="0"/>
              </a:spcBef>
              <a:spcAft>
                <a:spcPts val="0"/>
              </a:spcAft>
            </a:pPr>
            <a:r>
              <a:rPr lang="en-US" sz="2800" dirty="0">
                <a:effectLst/>
                <a:latin typeface="Verdana" panose="020B0604030504040204" pitchFamily="34" charset="0"/>
                <a:ea typeface="Calibri" panose="020F0502020204030204" pitchFamily="34" charset="0"/>
                <a:cs typeface="Times New Roman" panose="02020603050405020304" pitchFamily="18" charset="0"/>
              </a:rPr>
              <a:t>The LORD LOVES ENDURANCE. IT PLEASES HIM GREATLY.</a:t>
            </a: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a:p>
            <a:pPr marL="228600">
              <a:lnSpc>
                <a:spcPct val="120000"/>
              </a:lnSpc>
              <a:spcBef>
                <a:spcPts val="0"/>
              </a:spcBef>
              <a:spcAft>
                <a:spcPts val="0"/>
              </a:spcAft>
            </a:pPr>
            <a:r>
              <a:rPr lang="en-US" sz="2800" dirty="0">
                <a:effectLst/>
                <a:latin typeface="Verdana" panose="020B0604030504040204" pitchFamily="34" charset="0"/>
                <a:ea typeface="Calibri" panose="020F0502020204030204" pitchFamily="34" charset="0"/>
                <a:cs typeface="Times New Roman" panose="02020603050405020304" pitchFamily="18" charset="0"/>
              </a:rPr>
              <a:t>JESUS ENDURED HIS TRIALS FOR US. And HE is asking us to ENDURE our TRIALS FOR HIM. IT PROVES WHAT WE LOVE MOST.</a:t>
            </a: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a:p>
            <a:pPr marL="400050" indent="-171450">
              <a:lnSpc>
                <a:spcPct val="120000"/>
              </a:lnSpc>
              <a:spcBef>
                <a:spcPts val="0"/>
              </a:spcBef>
              <a:spcAft>
                <a:spcPts val="0"/>
              </a:spcAft>
              <a:buFont typeface="Wingdings" panose="05000000000000000000" pitchFamily="2" charset="2"/>
              <a:buChar char="v"/>
            </a:pP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TRIALS and ENDURANCE will</a:t>
            </a:r>
            <a:r>
              <a:rPr lang="en-US" sz="2400" b="1" dirty="0">
                <a:effectLst/>
                <a:latin typeface="Verdana" panose="020B0604030504040204" pitchFamily="34" charset="0"/>
                <a:ea typeface="Calibri" panose="020F0502020204030204" pitchFamily="34" charset="0"/>
                <a:cs typeface="Times New Roman" panose="02020603050405020304" pitchFamily="18" charset="0"/>
              </a:rPr>
              <a:t> SEPARATE THE SHEEP FROM THE GOATS</a:t>
            </a:r>
            <a:r>
              <a:rPr lang="en-US" sz="2400" dirty="0">
                <a:effectLst/>
                <a:latin typeface="Verdana" panose="020B0604030504040204" pitchFamily="34" charset="0"/>
                <a:ea typeface="Calibri" panose="020F0502020204030204" pitchFamily="34" charset="0"/>
                <a:cs typeface="Times New Roman" panose="02020603050405020304" pitchFamily="18" charset="0"/>
              </a:rPr>
              <a:t>, those who say they are Christians and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are not</a:t>
            </a:r>
            <a:r>
              <a:rPr lang="en-US" sz="2400" dirty="0">
                <a:effectLst/>
                <a:latin typeface="Verdana" panose="020B0604030504040204" pitchFamily="34" charset="0"/>
                <a:ea typeface="Calibri" panose="020F0502020204030204" pitchFamily="34" charset="0"/>
                <a:cs typeface="Times New Roman" panose="02020603050405020304" pitchFamily="18" charset="0"/>
              </a:rPr>
              <a:t> and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have no true faith</a:t>
            </a:r>
            <a:r>
              <a:rPr lang="en-US" sz="2400" dirty="0">
                <a:effectLst/>
                <a:latin typeface="Verdana" panose="020B0604030504040204" pitchFamily="34" charset="0"/>
                <a:ea typeface="Calibri" panose="020F0502020204030204" pitchFamily="34" charset="0"/>
                <a:cs typeface="Times New Roman" panose="02020603050405020304" pitchFamily="18" charset="0"/>
              </a:rPr>
              <a:t>. (Revelation 3:8-10)</a:t>
            </a: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a:p>
            <a:pPr marL="342900" lvl="0" indent="-342900">
              <a:lnSpc>
                <a:spcPct val="130000"/>
              </a:lnSpc>
              <a:spcBef>
                <a:spcPts val="0"/>
              </a:spcBef>
              <a:spcAft>
                <a:spcPts val="0"/>
              </a:spcAft>
              <a:buFont typeface="Wingdings" panose="05000000000000000000" pitchFamily="2" charset="2"/>
              <a:buChar char=""/>
            </a:pPr>
            <a:r>
              <a:rPr lang="en-US" sz="2400" dirty="0">
                <a:effectLst/>
                <a:latin typeface="Verdana" panose="020B0604030504040204" pitchFamily="34" charset="0"/>
                <a:ea typeface="Calibri" panose="020F0502020204030204" pitchFamily="34" charset="0"/>
                <a:cs typeface="Times New Roman" panose="02020603050405020304" pitchFamily="18" charset="0"/>
              </a:rPr>
              <a:t>TRUE BELIEVERS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WILL</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ENDURE TRIALS,</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dirty="0">
                <a:effectLst/>
                <a:latin typeface="Verdana" panose="020B0604030504040204" pitchFamily="34" charset="0"/>
                <a:ea typeface="Calibri" panose="020F0502020204030204" pitchFamily="34" charset="0"/>
                <a:cs typeface="Times New Roman" panose="02020603050405020304" pitchFamily="18" charset="0"/>
              </a:rPr>
              <a:t>to some degree, and we are told to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COUNT IT ALL JOY</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t>
            </a:r>
            <a:r>
              <a:rPr lang="en-US" sz="2400" dirty="0">
                <a:effectLst/>
                <a:latin typeface="Verdana" panose="020B0604030504040204" pitchFamily="34" charset="0"/>
                <a:ea typeface="Calibri" panose="020F0502020204030204" pitchFamily="34" charset="0"/>
                <a:cs typeface="Times New Roman" panose="02020603050405020304" pitchFamily="18" charset="0"/>
              </a:rPr>
              <a:t> and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let</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ENDURANCE</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have its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PERFECT WORK,</a:t>
            </a:r>
            <a:r>
              <a:rPr lang="en-US" sz="2400" dirty="0">
                <a:effectLst/>
                <a:latin typeface="Verdana" panose="020B0604030504040204" pitchFamily="34" charset="0"/>
                <a:ea typeface="Calibri" panose="020F0502020204030204" pitchFamily="34" charset="0"/>
                <a:cs typeface="Times New Roman" panose="02020603050405020304" pitchFamily="18" charset="0"/>
              </a:rPr>
              <a:t> BRINGING US TO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MATURITY </a:t>
            </a:r>
            <a:r>
              <a:rPr lang="en-US" sz="2400" dirty="0">
                <a:effectLst/>
                <a:latin typeface="Verdana" panose="020B0604030504040204" pitchFamily="34" charset="0"/>
                <a:ea typeface="Calibri" panose="020F0502020204030204" pitchFamily="34" charset="0"/>
                <a:cs typeface="Times New Roman" panose="02020603050405020304" pitchFamily="18" charset="0"/>
              </a:rPr>
              <a:t>which brings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JOY</a:t>
            </a:r>
            <a:r>
              <a:rPr lang="en-US" sz="2400" dirty="0">
                <a:effectLst/>
                <a:latin typeface="Verdana" panose="020B0604030504040204" pitchFamily="34" charset="0"/>
                <a:ea typeface="Calibri" panose="020F0502020204030204" pitchFamily="34" charset="0"/>
                <a:cs typeface="Times New Roman" panose="02020603050405020304" pitchFamily="18" charset="0"/>
              </a:rPr>
              <a:t> to our FATHER and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should bring JOY TO US ALSO</a:t>
            </a:r>
            <a:r>
              <a:rPr lang="en-US" sz="2400" dirty="0">
                <a:effectLst/>
                <a:latin typeface="Verdana" panose="020B0604030504040204" pitchFamily="34" charset="0"/>
                <a:ea typeface="Calibri" panose="020F0502020204030204" pitchFamily="34" charset="0"/>
                <a:cs typeface="Times New Roman" panose="02020603050405020304" pitchFamily="18" charset="0"/>
              </a:rPr>
              <a:t>.</a:t>
            </a: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6447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2026903-E348-42AC-9378-332DA0AD1377}"/>
              </a:ext>
            </a:extLst>
          </p:cNvPr>
          <p:cNvSpPr txBox="1"/>
          <p:nvPr/>
        </p:nvSpPr>
        <p:spPr>
          <a:xfrm>
            <a:off x="278296" y="251791"/>
            <a:ext cx="11608904" cy="6767302"/>
          </a:xfrm>
          <a:prstGeom prst="rect">
            <a:avLst/>
          </a:prstGeom>
          <a:noFill/>
        </p:spPr>
        <p:txBody>
          <a:bodyPr wrap="square">
            <a:spAutoFit/>
          </a:bodyPr>
          <a:lstStyle/>
          <a:p>
            <a:pPr marL="342900" lvl="0" indent="-342900">
              <a:lnSpc>
                <a:spcPct val="130000"/>
              </a:lnSpc>
              <a:spcBef>
                <a:spcPts val="0"/>
              </a:spcBef>
              <a:spcAft>
                <a:spcPts val="0"/>
              </a:spcAft>
              <a:buFont typeface="Wingdings" panose="05000000000000000000" pitchFamily="2" charset="2"/>
              <a:buChar char=""/>
            </a:pPr>
            <a:r>
              <a:rPr lang="en-US" sz="2800" b="1" dirty="0">
                <a:effectLst/>
                <a:latin typeface="Verdana" panose="020B0604030504040204" pitchFamily="34" charset="0"/>
                <a:ea typeface="Calibri" panose="020F0502020204030204" pitchFamily="34" charset="0"/>
                <a:cs typeface="Times New Roman" panose="02020603050405020304" pitchFamily="18" charset="0"/>
              </a:rPr>
              <a:t>Romans 5:3-5</a:t>
            </a:r>
            <a:r>
              <a:rPr lang="en-US" sz="2800" dirty="0">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We</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ALSO</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32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REJOICE</a:t>
            </a:r>
            <a:r>
              <a:rPr lang="en-US" sz="2800"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IN OUR</a:t>
            </a:r>
            <a:r>
              <a:rPr lang="en-US" sz="2800"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 </a:t>
            </a:r>
            <a:r>
              <a:rPr lang="en-US" sz="32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SUFFERINGS</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t>
            </a:r>
            <a:r>
              <a:rPr lang="en-US" sz="2800" b="1" dirty="0">
                <a:effectLst/>
                <a:latin typeface="Verdana" panose="020B0604030504040204" pitchFamily="34" charset="0"/>
                <a:ea typeface="Calibri" panose="020F0502020204030204" pitchFamily="34" charset="0"/>
                <a:cs typeface="Times New Roman" panose="02020603050405020304" pitchFamily="18" charset="0"/>
              </a:rPr>
              <a:t> </a:t>
            </a:r>
            <a:r>
              <a:rPr lang="en-US" sz="2800" dirty="0">
                <a:effectLst/>
                <a:latin typeface="Verdana" panose="020B0604030504040204" pitchFamily="34" charset="0"/>
                <a:ea typeface="Calibri" panose="020F0502020204030204" pitchFamily="34" charset="0"/>
                <a:cs typeface="Times New Roman" panose="02020603050405020304" pitchFamily="18" charset="0"/>
              </a:rPr>
              <a:t>[This is completely opposite of our natural sin nature default. It sets us apart, different from those in the world. WHY REJOICE?]</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because</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we know that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SUFFERING produces</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PERSEVERANCE</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800" dirty="0">
                <a:effectLst/>
                <a:latin typeface="Verdana" panose="020B0604030504040204" pitchFamily="34" charset="0"/>
                <a:ea typeface="Calibri" panose="020F0502020204030204" pitchFamily="34" charset="0"/>
                <a:cs typeface="Times New Roman" panose="02020603050405020304" pitchFamily="18" charset="0"/>
              </a:rPr>
              <a:t>[5281 verb. or </a:t>
            </a:r>
            <a:r>
              <a:rPr lang="en-US" sz="2800" b="1" dirty="0">
                <a:effectLst/>
                <a:latin typeface="Verdana" panose="020B0604030504040204" pitchFamily="34" charset="0"/>
                <a:ea typeface="Calibri" panose="020F0502020204030204" pitchFamily="34" charset="0"/>
                <a:cs typeface="Times New Roman" panose="02020603050405020304" pitchFamily="18" charset="0"/>
              </a:rPr>
              <a:t>ENDURANCE</a:t>
            </a:r>
            <a:r>
              <a:rPr lang="en-US" sz="2800" dirty="0">
                <a:effectLst/>
                <a:latin typeface="Verdana" panose="020B0604030504040204" pitchFamily="34" charset="0"/>
                <a:ea typeface="Calibri" panose="020F0502020204030204" pitchFamily="34" charset="0"/>
                <a:cs typeface="Times New Roman" panose="02020603050405020304" pitchFamily="18" charset="0"/>
              </a:rPr>
              <a:t> 5281 noun. same Greek word] </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4</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and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PERSEVERANCE</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32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CHARACTER</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and character,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HOPE</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5</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And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HOPE DOES NOT DISAPPOINT</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US, </a:t>
            </a:r>
            <a:r>
              <a:rPr lang="en-US" sz="1800" dirty="0">
                <a:effectLst/>
                <a:latin typeface="Verdana" panose="020B0604030504040204" pitchFamily="34" charset="0"/>
                <a:ea typeface="Calibri" panose="020F0502020204030204" pitchFamily="34" charset="0"/>
                <a:cs typeface="Times New Roman" panose="02020603050405020304" pitchFamily="18" charset="0"/>
              </a:rPr>
              <a:t>Why? </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because GOD has </a:t>
            </a:r>
            <a:r>
              <a:rPr lang="en-US" sz="2800" b="1" u="sng" dirty="0">
                <a:solidFill>
                  <a:srgbClr val="0070C0"/>
                </a:solidFill>
                <a:effectLst/>
                <a:highlight>
                  <a:srgbClr val="FFFF00"/>
                </a:highlight>
                <a:uFill>
                  <a:solidFill>
                    <a:srgbClr val="C00000"/>
                  </a:solidFill>
                </a:uFill>
                <a:latin typeface="Verdana" panose="020B0604030504040204" pitchFamily="34" charset="0"/>
                <a:ea typeface="Calibri" panose="020F0502020204030204" pitchFamily="34" charset="0"/>
                <a:cs typeface="Times New Roman" panose="02020603050405020304" pitchFamily="18" charset="0"/>
              </a:rPr>
              <a:t>POURED OUT HIS LOVE INTO OUR HEARTS BY THE HOLY SPIRIT</a:t>
            </a:r>
            <a:r>
              <a:rPr lang="en-US" sz="28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whom </a:t>
            </a:r>
            <a:r>
              <a:rPr lang="en-US" sz="28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HE has given us.</a:t>
            </a:r>
          </a:p>
          <a:p>
            <a:pPr lvl="0">
              <a:lnSpc>
                <a:spcPct val="130000"/>
              </a:lnSpc>
              <a:spcBef>
                <a:spcPts val="0"/>
              </a:spcBef>
              <a:spcAft>
                <a:spcPts val="0"/>
              </a:spcAft>
            </a:pPr>
            <a:endPar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endParaRPr>
          </a:p>
          <a:p>
            <a:pPr marL="342900" lvl="0" indent="-342900">
              <a:lnSpc>
                <a:spcPct val="130000"/>
              </a:lnSpc>
              <a:spcBef>
                <a:spcPts val="0"/>
              </a:spcBef>
              <a:spcAft>
                <a:spcPts val="0"/>
              </a:spcAft>
              <a:buFont typeface="Wingdings" panose="05000000000000000000" pitchFamily="2" charset="2"/>
              <a:buChar char=""/>
            </a:pP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98189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2431A7C-8996-4D51-9657-6B00CA337D6A}"/>
              </a:ext>
            </a:extLst>
          </p:cNvPr>
          <p:cNvSpPr txBox="1"/>
          <p:nvPr/>
        </p:nvSpPr>
        <p:spPr>
          <a:xfrm>
            <a:off x="331303" y="251791"/>
            <a:ext cx="11516139" cy="6408165"/>
          </a:xfrm>
          <a:prstGeom prst="rect">
            <a:avLst/>
          </a:prstGeom>
          <a:noFill/>
        </p:spPr>
        <p:txBody>
          <a:bodyPr wrap="square">
            <a:spAutoFit/>
          </a:bodyPr>
          <a:lstStyle/>
          <a:p>
            <a:pPr marL="342900" lvl="0" indent="-342900">
              <a:lnSpc>
                <a:spcPct val="120000"/>
              </a:lnSpc>
              <a:spcBef>
                <a:spcPts val="0"/>
              </a:spcBef>
              <a:spcAft>
                <a:spcPts val="0"/>
              </a:spcAft>
              <a:buFont typeface="Wingdings" panose="05000000000000000000" pitchFamily="2" charset="2"/>
              <a:buChar char=""/>
            </a:pPr>
            <a:r>
              <a:rPr lang="en-US" sz="2400" b="1" dirty="0">
                <a:effectLst/>
                <a:latin typeface="Verdana" panose="020B0604030504040204" pitchFamily="34" charset="0"/>
                <a:ea typeface="Calibri" panose="020F0502020204030204" pitchFamily="34" charset="0"/>
                <a:cs typeface="Times New Roman" panose="02020603050405020304" pitchFamily="18" charset="0"/>
              </a:rPr>
              <a:t>HE GAVE US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HIS LOVE</a:t>
            </a:r>
            <a:r>
              <a:rPr lang="en-US" sz="2400" dirty="0">
                <a:effectLst/>
                <a:latin typeface="Verdana" panose="020B0604030504040204" pitchFamily="34" charset="0"/>
                <a:ea typeface="Calibri" panose="020F0502020204030204" pitchFamily="34" charset="0"/>
                <a:cs typeface="Times New Roman" panose="02020603050405020304" pitchFamily="18" charset="0"/>
              </a:rPr>
              <a:t> for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HIS SON</a:t>
            </a:r>
            <a:r>
              <a:rPr lang="en-US" sz="2400" dirty="0">
                <a:effectLst/>
                <a:latin typeface="Verdana" panose="020B0604030504040204" pitchFamily="34" charset="0"/>
                <a:ea typeface="Calibri" panose="020F0502020204030204" pitchFamily="34" charset="0"/>
                <a:cs typeface="Times New Roman" panose="02020603050405020304" pitchFamily="18" charset="0"/>
              </a:rPr>
              <a:t> AND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OTHERS.</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a:p>
            <a:pPr marL="457200">
              <a:lnSpc>
                <a:spcPct val="120000"/>
              </a:lnSpc>
              <a:spcBef>
                <a:spcPts val="0"/>
              </a:spcBef>
              <a:spcAft>
                <a:spcPts val="0"/>
              </a:spcAft>
            </a:pP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HIS LOVE NEVER FAILS.</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LOVE</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bears all things, believes all things,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HOPES </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all things, </a:t>
            </a:r>
            <a:r>
              <a:rPr lang="en-US" sz="28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ENDURES</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all things</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000" dirty="0">
                <a:effectLst/>
                <a:latin typeface="Verdana" panose="020B0604030504040204" pitchFamily="34" charset="0"/>
                <a:ea typeface="Calibri" panose="020F0502020204030204" pitchFamily="34" charset="0"/>
                <a:cs typeface="Times New Roman" panose="02020603050405020304" pitchFamily="18" charset="0"/>
              </a:rPr>
              <a:t>1Cor13:7-8</a:t>
            </a:r>
            <a:r>
              <a:rPr lang="en-US" sz="2400" b="1" dirty="0">
                <a:effectLst/>
                <a:latin typeface="Verdana" panose="020B0604030504040204" pitchFamily="34" charset="0"/>
                <a:ea typeface="Calibri" panose="020F0502020204030204" pitchFamily="34" charset="0"/>
                <a:cs typeface="Times New Roman" panose="02020603050405020304" pitchFamily="18" charset="0"/>
              </a:rPr>
              <a:t> </a:t>
            </a: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a:p>
            <a:pPr marL="457200">
              <a:lnSpc>
                <a:spcPct val="120000"/>
              </a:lnSpc>
              <a:spcBef>
                <a:spcPts val="0"/>
              </a:spcBef>
              <a:spcAft>
                <a:spcPts val="0"/>
              </a:spcAft>
            </a:pPr>
            <a:r>
              <a:rPr lang="en-US" sz="1100" dirty="0">
                <a:effectLst/>
                <a:latin typeface="Verdana" panose="020B0604030504040204" pitchFamily="34" charset="0"/>
                <a:ea typeface="Calibri" panose="020F0502020204030204" pitchFamily="34" charset="0"/>
                <a:cs typeface="Times New Roman" panose="02020603050405020304" pitchFamily="18" charset="0"/>
              </a:rPr>
              <a:t> </a:t>
            </a: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a:p>
            <a:pPr marL="342900" lvl="0" indent="-342900">
              <a:lnSpc>
                <a:spcPct val="120000"/>
              </a:lnSpc>
              <a:spcBef>
                <a:spcPts val="0"/>
              </a:spcBef>
              <a:spcAft>
                <a:spcPts val="0"/>
              </a:spcAft>
              <a:buFont typeface="Wingdings" panose="05000000000000000000" pitchFamily="2" charset="2"/>
              <a:buChar char=""/>
            </a:pPr>
            <a:r>
              <a:rPr lang="en-US" sz="2400" dirty="0">
                <a:effectLst/>
                <a:latin typeface="Verdana" panose="020B0604030504040204" pitchFamily="34" charset="0"/>
                <a:ea typeface="Calibri" panose="020F0502020204030204" pitchFamily="34" charset="0"/>
                <a:cs typeface="Times New Roman" panose="02020603050405020304" pitchFamily="18" charset="0"/>
              </a:rPr>
              <a:t>Our</a:t>
            </a:r>
            <a:r>
              <a:rPr lang="en-US" sz="2400" b="1" dirty="0">
                <a:effectLst/>
                <a:latin typeface="Verdana" panose="020B0604030504040204" pitchFamily="34" charset="0"/>
                <a:ea typeface="Calibri" panose="020F0502020204030204" pitchFamily="34" charset="0"/>
                <a:cs typeface="Times New Roman" panose="02020603050405020304" pitchFamily="18" charset="0"/>
              </a:rPr>
              <a:t> LOVE for JESUS</a:t>
            </a:r>
            <a:r>
              <a:rPr lang="en-US" sz="2400" dirty="0">
                <a:effectLst/>
                <a:latin typeface="Verdana" panose="020B0604030504040204" pitchFamily="34" charset="0"/>
                <a:ea typeface="Calibri" panose="020F0502020204030204" pitchFamily="34" charset="0"/>
                <a:cs typeface="Times New Roman" panose="02020603050405020304" pitchFamily="18" charset="0"/>
              </a:rPr>
              <a:t> is the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MOTIVATION</a:t>
            </a:r>
            <a:r>
              <a:rPr lang="en-US" sz="2400" dirty="0">
                <a:effectLst/>
                <a:latin typeface="Verdana" panose="020B0604030504040204" pitchFamily="34" charset="0"/>
                <a:ea typeface="Calibri" panose="020F0502020204030204" pitchFamily="34" charset="0"/>
                <a:cs typeface="Times New Roman" panose="02020603050405020304" pitchFamily="18" charset="0"/>
              </a:rPr>
              <a:t> and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POWER</a:t>
            </a:r>
            <a:r>
              <a:rPr lang="en-US" sz="2400" dirty="0">
                <a:effectLst/>
                <a:latin typeface="Verdana" panose="020B0604030504040204" pitchFamily="34" charset="0"/>
                <a:ea typeface="Calibri" panose="020F0502020204030204" pitchFamily="34" charset="0"/>
                <a:cs typeface="Times New Roman" panose="02020603050405020304" pitchFamily="18" charset="0"/>
              </a:rPr>
              <a:t> to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ENDURE</a:t>
            </a:r>
            <a:r>
              <a:rPr lang="en-US" sz="20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ALL THINGS</a:t>
            </a:r>
            <a:r>
              <a:rPr lang="en-US" sz="2400" b="1" dirty="0">
                <a:effectLst/>
                <a:latin typeface="Verdana" panose="020B0604030504040204" pitchFamily="34" charset="0"/>
                <a:ea typeface="Calibri" panose="020F0502020204030204" pitchFamily="34" charset="0"/>
                <a:cs typeface="Times New Roman" panose="02020603050405020304" pitchFamily="18" charset="0"/>
              </a:rPr>
              <a:t>	</a:t>
            </a:r>
            <a:endParaRPr lang="en-US" sz="2000" dirty="0">
              <a:latin typeface="Verdana" panose="020B0604030504040204" pitchFamily="34" charset="0"/>
              <a:ea typeface="Calibri" panose="020F0502020204030204" pitchFamily="34" charset="0"/>
              <a:cs typeface="Times New Roman" panose="02020603050405020304" pitchFamily="18" charset="0"/>
            </a:endParaRPr>
          </a:p>
          <a:p>
            <a:pPr lvl="0">
              <a:lnSpc>
                <a:spcPct val="120000"/>
              </a:lnSpc>
              <a:spcBef>
                <a:spcPts val="0"/>
              </a:spcBef>
              <a:spcAft>
                <a:spcPts val="0"/>
              </a:spcAft>
            </a:pPr>
            <a:r>
              <a:rPr lang="en-US" sz="2400" b="1" dirty="0">
                <a:effectLst/>
                <a:latin typeface="Verdana" panose="020B0604030504040204" pitchFamily="34" charset="0"/>
                <a:ea typeface="Calibri" panose="020F0502020204030204" pitchFamily="34" charset="0"/>
                <a:cs typeface="Times New Roman" panose="02020603050405020304" pitchFamily="18" charset="0"/>
              </a:rPr>
              <a:t>James 1:4</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AND</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dirty="0">
                <a:effectLst/>
                <a:latin typeface="Verdana" panose="020B0604030504040204" pitchFamily="34" charset="0"/>
                <a:ea typeface="Calibri" panose="020F0502020204030204" pitchFamily="34" charset="0"/>
                <a:cs typeface="Times New Roman" panose="02020603050405020304" pitchFamily="18" charset="0"/>
              </a:rPr>
              <a:t>[WE MUST] </a:t>
            </a:r>
            <a:r>
              <a:rPr lang="en-US" sz="24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LET</a:t>
            </a:r>
            <a:r>
              <a:rPr lang="en-US" sz="2400"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 </a:t>
            </a:r>
            <a:r>
              <a:rPr lang="en-US" sz="24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ENDURANCE</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HAVE ITS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PERFECT WORK</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WHY? </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so that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YOU MAY BE </a:t>
            </a:r>
            <a:r>
              <a:rPr lang="en-US" sz="24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PERFECT</a:t>
            </a:r>
            <a:r>
              <a:rPr lang="en-US" sz="2400"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and </a:t>
            </a:r>
            <a:r>
              <a:rPr lang="en-US" sz="2400" b="1"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COMPLETE, LACKING </a:t>
            </a:r>
            <a:r>
              <a:rPr lang="en-US" sz="2400" b="1" u="sng" dirty="0">
                <a:solidFill>
                  <a:srgbClr val="0070C0"/>
                </a:solidFill>
                <a:effectLst/>
                <a:highlight>
                  <a:srgbClr val="FFFF00"/>
                </a:highlight>
                <a:latin typeface="Verdana" panose="020B0604030504040204" pitchFamily="34" charset="0"/>
                <a:ea typeface="Calibri" panose="020F0502020204030204" pitchFamily="34" charset="0"/>
                <a:cs typeface="Times New Roman" panose="02020603050405020304" pitchFamily="18" charset="0"/>
              </a:rPr>
              <a:t>NOTHING</a:t>
            </a:r>
            <a:r>
              <a:rPr lang="en-US" sz="20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 </a:t>
            </a:r>
            <a:r>
              <a:rPr lang="en-US" sz="2400" dirty="0">
                <a:effectLst/>
                <a:latin typeface="Verdana" panose="020B0604030504040204" pitchFamily="34" charset="0"/>
                <a:ea typeface="Calibri" panose="020F0502020204030204" pitchFamily="34" charset="0"/>
                <a:cs typeface="Times New Roman" panose="02020603050405020304" pitchFamily="18" charset="0"/>
              </a:rPr>
              <a:t>AS WE ARE CHANGED INTO HIS IMAGE.    </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30000"/>
              </a:lnSpc>
              <a:spcBef>
                <a:spcPts val="0"/>
              </a:spcBef>
              <a:spcAft>
                <a:spcPts val="0"/>
              </a:spcAft>
            </a:pPr>
            <a:r>
              <a:rPr lang="en-US" sz="1050" dirty="0">
                <a:effectLst/>
                <a:latin typeface="Verdana" panose="020B0604030504040204" pitchFamily="34" charset="0"/>
                <a:ea typeface="Calibri" panose="020F0502020204030204" pitchFamily="34" charset="0"/>
                <a:cs typeface="Times New Roman" panose="02020603050405020304" pitchFamily="18" charset="0"/>
              </a:rPr>
              <a:t> </a:t>
            </a: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marL="114300">
              <a:lnSpc>
                <a:spcPct val="130000"/>
              </a:lnSpc>
              <a:spcBef>
                <a:spcPts val="0"/>
              </a:spcBef>
              <a:spcAft>
                <a:spcPts val="0"/>
              </a:spcAft>
              <a:tabLst>
                <a:tab pos="114300" algn="l"/>
              </a:tabLst>
            </a:pPr>
            <a:r>
              <a:rPr lang="en-US" sz="2800" dirty="0">
                <a:effectLst/>
                <a:latin typeface="Verdana" panose="020B0604030504040204" pitchFamily="34" charset="0"/>
                <a:ea typeface="Calibri" panose="020F0502020204030204" pitchFamily="34" charset="0"/>
                <a:cs typeface="Times New Roman" panose="02020603050405020304" pitchFamily="18" charset="0"/>
              </a:rPr>
              <a:t>If ever a generation needed ENDURANCE, it is TODAY.</a:t>
            </a:r>
          </a:p>
          <a:p>
            <a:pPr marL="114300">
              <a:lnSpc>
                <a:spcPct val="130000"/>
              </a:lnSpc>
              <a:tabLst>
                <a:tab pos="114300" algn="l"/>
              </a:tabLst>
            </a:pPr>
            <a:r>
              <a:rPr lang="en-US" sz="2400" dirty="0">
                <a:effectLst/>
                <a:latin typeface="Verdana" panose="020B0604030504040204" pitchFamily="34" charset="0"/>
                <a:ea typeface="Calibri" panose="020F0502020204030204" pitchFamily="34" charset="0"/>
                <a:cs typeface="Times New Roman" panose="02020603050405020304" pitchFamily="18" charset="0"/>
              </a:rPr>
              <a:t>So, for Believers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TRIALS</a:t>
            </a:r>
            <a:r>
              <a:rPr lang="en-US" sz="2400" dirty="0">
                <a:effectLst/>
                <a:latin typeface="Verdana" panose="020B0604030504040204" pitchFamily="34" charset="0"/>
                <a:ea typeface="Calibri" panose="020F0502020204030204" pitchFamily="34" charset="0"/>
                <a:cs typeface="Times New Roman" panose="02020603050405020304" pitchFamily="18" charset="0"/>
              </a:rPr>
              <a:t>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ARE A BLESSING</a:t>
            </a:r>
            <a:r>
              <a:rPr lang="en-US" sz="2400" dirty="0">
                <a:effectLst/>
                <a:latin typeface="Verdana" panose="020B0604030504040204" pitchFamily="34" charset="0"/>
                <a:ea typeface="Calibri" panose="020F0502020204030204" pitchFamily="34" charset="0"/>
                <a:cs typeface="Times New Roman" panose="02020603050405020304" pitchFamily="18" charset="0"/>
              </a:rPr>
              <a:t>.  But for nonbelievers </a:t>
            </a:r>
            <a:r>
              <a:rPr lang="en-US" sz="2400" b="1" dirty="0">
                <a:solidFill>
                  <a:srgbClr val="0070C0"/>
                </a:solidFill>
                <a:effectLst/>
                <a:latin typeface="Verdana" panose="020B0604030504040204" pitchFamily="34" charset="0"/>
                <a:ea typeface="Calibri" panose="020F0502020204030204" pitchFamily="34" charset="0"/>
                <a:cs typeface="Times New Roman" panose="02020603050405020304" pitchFamily="18" charset="0"/>
              </a:rPr>
              <a:t>TRIALS </a:t>
            </a:r>
            <a:r>
              <a:rPr lang="en-US" sz="2400" dirty="0">
                <a:effectLst/>
                <a:latin typeface="Verdana" panose="020B0604030504040204" pitchFamily="34" charset="0"/>
                <a:ea typeface="Calibri" panose="020F0502020204030204" pitchFamily="34" charset="0"/>
                <a:cs typeface="Times New Roman" panose="02020603050405020304" pitchFamily="18" charset="0"/>
              </a:rPr>
              <a:t>are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certainly NOT A BLESSING</a:t>
            </a:r>
            <a:r>
              <a:rPr lang="en-US" sz="2400" dirty="0">
                <a:effectLst/>
                <a:latin typeface="Verdana" panose="020B0604030504040204" pitchFamily="34" charset="0"/>
                <a:ea typeface="Calibri" panose="020F0502020204030204" pitchFamily="34" charset="0"/>
                <a:cs typeface="Times New Roman" panose="02020603050405020304" pitchFamily="18" charset="0"/>
              </a:rPr>
              <a:t>. They bring anxiety, frustration, anger, and </a:t>
            </a:r>
            <a:r>
              <a:rPr lang="en-US" sz="2400" b="1" dirty="0">
                <a:effectLst/>
                <a:latin typeface="Verdana" panose="020B0604030504040204" pitchFamily="34" charset="0"/>
                <a:ea typeface="Calibri" panose="020F0502020204030204" pitchFamily="34" charset="0"/>
                <a:cs typeface="Times New Roman" panose="02020603050405020304" pitchFamily="18" charset="0"/>
              </a:rPr>
              <a:t>whatever</a:t>
            </a:r>
            <a:r>
              <a:rPr lang="en-US" sz="2400" dirty="0">
                <a:effectLst/>
                <a:latin typeface="Verdana" panose="020B0604030504040204" pitchFamily="34" charset="0"/>
                <a:ea typeface="Calibri" panose="020F0502020204030204" pitchFamily="34" charset="0"/>
                <a:cs typeface="Times New Roman" panose="02020603050405020304" pitchFamily="18" charset="0"/>
              </a:rPr>
              <a:t> action is necessary to escape.</a:t>
            </a:r>
          </a:p>
          <a:p>
            <a:pPr marL="114300">
              <a:lnSpc>
                <a:spcPct val="130000"/>
              </a:lnSpc>
              <a:spcBef>
                <a:spcPts val="0"/>
              </a:spcBef>
              <a:spcAft>
                <a:spcPts val="0"/>
              </a:spcAft>
              <a:tabLst>
                <a:tab pos="114300" algn="l"/>
              </a:tabLst>
            </a:pPr>
            <a:endParaRPr lang="en-US" sz="1600"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981660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3375</TotalTime>
  <Words>4592</Words>
  <Application>Microsoft Office PowerPoint</Application>
  <PresentationFormat>Widescreen</PresentationFormat>
  <Paragraphs>166</Paragraphs>
  <Slides>40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40</vt:i4>
      </vt:variant>
    </vt:vector>
  </HeadingPairs>
  <TitlesOfParts>
    <vt:vector size="49" baseType="lpstr">
      <vt:lpstr>Algerian</vt:lpstr>
      <vt:lpstr>Arial</vt:lpstr>
      <vt:lpstr>Calibri</vt:lpstr>
      <vt:lpstr>Calibri Light</vt:lpstr>
      <vt:lpstr>Harrington</vt:lpstr>
      <vt:lpstr>Symbol</vt:lpstr>
      <vt:lpstr>Verdana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Endurance</dc:title>
  <dc:creator>Franklin Wmson</dc:creator>
  <cp:lastModifiedBy>Franklin Wmson</cp:lastModifiedBy>
  <cp:revision>4</cp:revision>
  <cp:lastPrinted>2022-01-28T17:34:40Z</cp:lastPrinted>
  <dcterms:created xsi:type="dcterms:W3CDTF">2021-12-05T00:46:13Z</dcterms:created>
  <dcterms:modified xsi:type="dcterms:W3CDTF">2022-03-10T15:54:57Z</dcterms:modified>
</cp:coreProperties>
</file>